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sldIdLst>
    <p:sldId id="343" r:id="rId2"/>
    <p:sldId id="352" r:id="rId3"/>
    <p:sldId id="351" r:id="rId4"/>
    <p:sldId id="354" r:id="rId5"/>
    <p:sldId id="353" r:id="rId6"/>
    <p:sldId id="360" r:id="rId7"/>
    <p:sldId id="284" r:id="rId8"/>
    <p:sldId id="268" r:id="rId9"/>
    <p:sldId id="342" r:id="rId10"/>
    <p:sldId id="367" r:id="rId11"/>
    <p:sldId id="363" r:id="rId12"/>
    <p:sldId id="346" r:id="rId13"/>
    <p:sldId id="365" r:id="rId14"/>
    <p:sldId id="366" r:id="rId15"/>
    <p:sldId id="355" r:id="rId16"/>
    <p:sldId id="356" r:id="rId17"/>
    <p:sldId id="357" r:id="rId18"/>
    <p:sldId id="359" r:id="rId19"/>
    <p:sldId id="364" r:id="rId20"/>
    <p:sldId id="358" r:id="rId21"/>
    <p:sldId id="3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47D"/>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4" autoAdjust="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1" loCatId="icon" qsTypeId="urn:microsoft.com/office/officeart/2005/8/quickstyle/simple1" qsCatId="simple" csTypeId="urn:microsoft.com/office/officeart/2005/8/colors/colorful3" csCatId="colorful" phldr="1"/>
      <dgm:spPr/>
      <dgm:t>
        <a:bodyPr/>
        <a:lstStyle/>
        <a:p>
          <a:endParaRPr lang="en-US"/>
        </a:p>
      </dgm:t>
    </dgm:pt>
    <dgm:pt modelId="{AACEAFD5-63CF-4AFC-B46F-BE086C5D447C}">
      <dgm:prSet phldrT="[Text]" custT="1"/>
      <dgm:spPr/>
      <dgm:t>
        <a:bodyPr/>
        <a:lstStyle/>
        <a:p>
          <a:r>
            <a:rPr lang="en-US" sz="1600" b="1" dirty="0">
              <a:effectLst/>
              <a:latin typeface="+mj-lt"/>
            </a:rPr>
            <a:t>Image Acquisition</a:t>
          </a:r>
        </a:p>
      </dgm:t>
    </dgm:pt>
    <dgm:pt modelId="{7A0BD8EC-BB4A-4912-A54E-6F39B681264E}" type="parTrans" cxnId="{AE101ABC-7EA3-4444-A576-8AB15A371C84}">
      <dgm:prSet/>
      <dgm:spPr/>
      <dgm:t>
        <a:bodyPr/>
        <a:lstStyle/>
        <a:p>
          <a:endParaRPr lang="en-US" sz="1400"/>
        </a:p>
      </dgm:t>
    </dgm:pt>
    <dgm:pt modelId="{7A8D4B4D-06E9-4958-810D-A6226B6AC588}" type="sibTrans" cxnId="{AE101ABC-7EA3-4444-A576-8AB15A371C84}">
      <dgm:prSet/>
      <dgm:spPr/>
      <dgm:t>
        <a:bodyPr/>
        <a:lstStyle/>
        <a:p>
          <a:endParaRPr lang="en-US" sz="1400"/>
        </a:p>
      </dgm:t>
    </dgm:pt>
    <dgm:pt modelId="{349299C9-846E-4827-813A-349CCCE20782}">
      <dgm:prSet phldrT="[Text]" custT="1"/>
      <dgm:spPr/>
      <dgm:t>
        <a:bodyPr/>
        <a:lstStyle/>
        <a:p>
          <a:pPr marL="0" lvl="0" indent="0" defTabSz="533400">
            <a:lnSpc>
              <a:spcPct val="100000"/>
            </a:lnSpc>
            <a:spcBef>
              <a:spcPct val="0"/>
            </a:spcBef>
            <a:spcAft>
              <a:spcPts val="0"/>
            </a:spcAft>
          </a:pPr>
          <a:r>
            <a:rPr lang="en-IN" sz="1200" kern="1200" dirty="0"/>
            <a:t>It is the creation of a digitally encoded representation of the visual characteristics of an object, such as a physical scene or the interior structure of an object.</a:t>
          </a:r>
          <a:endParaRPr lang="en-US" sz="1200" kern="1200" dirty="0">
            <a:latin typeface="+mn-lt"/>
            <a:ea typeface="+mn-ea"/>
            <a:cs typeface="+mn-cs"/>
          </a:endParaRPr>
        </a:p>
      </dgm:t>
    </dgm:pt>
    <dgm:pt modelId="{AEA27547-B9ED-4994-BD27-04EC297EF367}" type="parTrans" cxnId="{0EFA3039-6828-403C-9445-4359BA6645E6}">
      <dgm:prSet/>
      <dgm:spPr/>
      <dgm:t>
        <a:bodyPr/>
        <a:lstStyle/>
        <a:p>
          <a:endParaRPr lang="en-US" sz="1400"/>
        </a:p>
      </dgm:t>
    </dgm:pt>
    <dgm:pt modelId="{9D819F52-ACA0-4B08-8256-DF6BD8FA3A0B}" type="sibTrans" cxnId="{0EFA3039-6828-403C-9445-4359BA6645E6}">
      <dgm:prSet/>
      <dgm:spPr/>
      <dgm:t>
        <a:bodyPr/>
        <a:lstStyle/>
        <a:p>
          <a:endParaRPr lang="en-US" sz="1400"/>
        </a:p>
      </dgm:t>
    </dgm:pt>
    <dgm:pt modelId="{5D70EFF5-8B31-4A1F-AE44-51E4CF0013EB}">
      <dgm:prSet phldrT="[Text]" custT="1"/>
      <dgm:spPr/>
      <dgm:t>
        <a:bodyPr/>
        <a:lstStyle/>
        <a:p>
          <a:pPr marL="17463" indent="0"/>
          <a:r>
            <a:rPr lang="en-IN" sz="1200" dirty="0"/>
            <a:t>It aims to minimize the undesired effects caused by such elements in order to extract a sufficient number of reliable features or minutiae.</a:t>
          </a:r>
          <a:endParaRPr lang="en-US" sz="1200" dirty="0"/>
        </a:p>
      </dgm:t>
    </dgm:pt>
    <dgm:pt modelId="{96C720A0-FEEF-48D1-8DF6-ABA03C304822}" type="parTrans" cxnId="{E97FF64F-8020-497E-AE7D-2395DDA4560D}">
      <dgm:prSet/>
      <dgm:spPr/>
      <dgm:t>
        <a:bodyPr/>
        <a:lstStyle/>
        <a:p>
          <a:endParaRPr lang="en-US" sz="1400"/>
        </a:p>
      </dgm:t>
    </dgm:pt>
    <dgm:pt modelId="{B6A59CDE-18AD-4553-B6C5-FF001A8E8510}" type="sibTrans" cxnId="{E97FF64F-8020-497E-AE7D-2395DDA4560D}">
      <dgm:prSet/>
      <dgm:spPr/>
      <dgm:t>
        <a:bodyPr/>
        <a:lstStyle/>
        <a:p>
          <a:endParaRPr lang="en-US" sz="1400"/>
        </a:p>
      </dgm:t>
    </dgm:pt>
    <dgm:pt modelId="{D71FC021-6A65-44D1-95B9-0E6C89079866}">
      <dgm:prSet phldrT="[Text]" custT="1"/>
      <dgm:spPr/>
      <dgm:t>
        <a:bodyPr/>
        <a:lstStyle/>
        <a:p>
          <a:r>
            <a:rPr lang="en-US" sz="1600" b="1" dirty="0">
              <a:effectLst/>
              <a:latin typeface="+mj-lt"/>
            </a:rPr>
            <a:t>Binarization</a:t>
          </a:r>
        </a:p>
      </dgm:t>
    </dgm:pt>
    <dgm:pt modelId="{862AAE39-3AAD-40E3-BA20-90187BD73242}" type="parTrans" cxnId="{53239C96-427C-420B-95DC-546F3B30ED65}">
      <dgm:prSet/>
      <dgm:spPr/>
      <dgm:t>
        <a:bodyPr/>
        <a:lstStyle/>
        <a:p>
          <a:endParaRPr lang="en-US" sz="1400"/>
        </a:p>
      </dgm:t>
    </dgm:pt>
    <dgm:pt modelId="{9B090D9D-470E-46E2-AABB-0368A52481AA}" type="sibTrans" cxnId="{53239C96-427C-420B-95DC-546F3B30ED65}">
      <dgm:prSet/>
      <dgm:spPr/>
      <dgm:t>
        <a:bodyPr/>
        <a:lstStyle/>
        <a:p>
          <a:endParaRPr lang="en-US" sz="1400"/>
        </a:p>
      </dgm:t>
    </dgm:pt>
    <dgm:pt modelId="{4A6BB192-9983-4F48-BBC5-6E384EED7EC5}">
      <dgm:prSet phldrT="[Text]" custT="1"/>
      <dgm:spPr/>
      <dgm:t>
        <a:bodyPr/>
        <a:lstStyle/>
        <a:p>
          <a:pPr marL="17463" indent="0"/>
          <a:r>
            <a:rPr lang="en-IN" sz="1200" dirty="0"/>
            <a:t>It is the process of taking a grayscale image and converting it to binary image.</a:t>
          </a:r>
          <a:endParaRPr lang="en-US" sz="1200" dirty="0"/>
        </a:p>
      </dgm:t>
    </dgm:pt>
    <dgm:pt modelId="{230A6E4A-6CED-4DC0-AEFE-6859FE07B658}" type="parTrans" cxnId="{E3115EEA-DE9C-4F06-B8B3-BEB263D5F2B1}">
      <dgm:prSet/>
      <dgm:spPr/>
      <dgm:t>
        <a:bodyPr/>
        <a:lstStyle/>
        <a:p>
          <a:endParaRPr lang="en-US" sz="1400"/>
        </a:p>
      </dgm:t>
    </dgm:pt>
    <dgm:pt modelId="{0B568EC2-5D2A-4B00-8047-B7832F245B44}" type="sibTrans" cxnId="{E3115EEA-DE9C-4F06-B8B3-BEB263D5F2B1}">
      <dgm:prSet/>
      <dgm:spPr/>
      <dgm:t>
        <a:bodyPr/>
        <a:lstStyle/>
        <a:p>
          <a:endParaRPr lang="en-US" sz="1400"/>
        </a:p>
      </dgm:t>
    </dgm:pt>
    <dgm:pt modelId="{D07AD3FD-84FF-467E-9693-752776549C61}">
      <dgm:prSet phldrT="[Text]" custT="1"/>
      <dgm:spPr/>
      <dgm:t>
        <a:bodyPr/>
        <a:lstStyle/>
        <a:p>
          <a:r>
            <a:rPr lang="en-US" sz="1600" b="1" dirty="0">
              <a:effectLst/>
              <a:latin typeface="+mj-lt"/>
            </a:rPr>
            <a:t>Image Enhancement</a:t>
          </a:r>
        </a:p>
      </dgm:t>
    </dgm:pt>
    <dgm:pt modelId="{A8C9B7A9-BC2A-4753-B7F0-F2E361D95520}" type="sibTrans" cxnId="{55492768-9A5E-4F74-AC7C-959C5C24EFD3}">
      <dgm:prSet/>
      <dgm:spPr/>
      <dgm:t>
        <a:bodyPr/>
        <a:lstStyle/>
        <a:p>
          <a:endParaRPr lang="en-US" sz="1400"/>
        </a:p>
      </dgm:t>
    </dgm:pt>
    <dgm:pt modelId="{7B691773-F524-4FAD-A272-BDF0B0C4370A}" type="parTrans" cxnId="{55492768-9A5E-4F74-AC7C-959C5C24EFD3}">
      <dgm:prSet/>
      <dgm:spPr/>
      <dgm:t>
        <a:bodyPr/>
        <a:lstStyle/>
        <a:p>
          <a:endParaRPr lang="en-US" sz="1400"/>
        </a:p>
      </dgm:t>
    </dgm:pt>
    <dgm:pt modelId="{32CCB050-072A-41BF-BE1B-388CF53E5629}">
      <dgm:prSet custT="1"/>
      <dgm:spPr/>
      <dgm:t>
        <a:bodyPr/>
        <a:lstStyle/>
        <a:p>
          <a:r>
            <a:rPr lang="en-US" sz="1600" b="1" dirty="0">
              <a:effectLst/>
              <a:latin typeface="+mj-lt"/>
            </a:rPr>
            <a:t>Thinning</a:t>
          </a:r>
          <a:endParaRPr lang="ru-RU" sz="1600" b="1" dirty="0">
            <a:effectLst/>
            <a:latin typeface="+mj-lt"/>
          </a:endParaRPr>
        </a:p>
      </dgm:t>
    </dgm:pt>
    <dgm:pt modelId="{B301371B-A53D-4B79-8B8D-7B304894442B}" type="parTrans" cxnId="{042E0AE1-6450-410A-B96E-AFBADB139BEA}">
      <dgm:prSet/>
      <dgm:spPr/>
      <dgm:t>
        <a:bodyPr/>
        <a:lstStyle/>
        <a:p>
          <a:endParaRPr lang="ru-RU" sz="1400"/>
        </a:p>
      </dgm:t>
    </dgm:pt>
    <dgm:pt modelId="{BF05D8EE-4413-4737-8721-DAF10D6CAB04}" type="sibTrans" cxnId="{042E0AE1-6450-410A-B96E-AFBADB139BEA}">
      <dgm:prSet/>
      <dgm:spPr/>
      <dgm:t>
        <a:bodyPr/>
        <a:lstStyle/>
        <a:p>
          <a:endParaRPr lang="ru-RU" sz="1400"/>
        </a:p>
      </dgm:t>
    </dgm:pt>
    <dgm:pt modelId="{9E838AE2-4659-4603-ABC8-58DF4222C0D4}">
      <dgm:prSet custT="1"/>
      <dgm:spPr/>
      <dgm:t>
        <a:bodyPr/>
        <a:lstStyle/>
        <a:p>
          <a:r>
            <a:rPr lang="en-US" sz="1600" b="1" dirty="0">
              <a:effectLst/>
              <a:latin typeface="+mj-lt"/>
            </a:rPr>
            <a:t>Minutiae Extraction</a:t>
          </a:r>
          <a:endParaRPr lang="ru-RU" sz="1600" b="1" dirty="0">
            <a:effectLst/>
            <a:latin typeface="+mj-lt"/>
          </a:endParaRPr>
        </a:p>
      </dgm:t>
    </dgm:pt>
    <dgm:pt modelId="{5FC53805-9431-4BC8-ADB9-DABF59DE31C7}" type="parTrans" cxnId="{CF54291C-AAFD-4FA4-9A16-20CE892BA907}">
      <dgm:prSet/>
      <dgm:spPr/>
      <dgm:t>
        <a:bodyPr/>
        <a:lstStyle/>
        <a:p>
          <a:endParaRPr lang="ru-RU" sz="1400"/>
        </a:p>
      </dgm:t>
    </dgm:pt>
    <dgm:pt modelId="{61F1BCD3-232D-4C03-B56C-182BCB6108CD}" type="sibTrans" cxnId="{CF54291C-AAFD-4FA4-9A16-20CE892BA907}">
      <dgm:prSet/>
      <dgm:spPr/>
      <dgm:t>
        <a:bodyPr/>
        <a:lstStyle/>
        <a:p>
          <a:endParaRPr lang="ru-RU" sz="1400"/>
        </a:p>
      </dgm:t>
    </dgm:pt>
    <dgm:pt modelId="{04A40292-9119-41B2-B968-7B651F20675D}">
      <dgm:prSet custT="1"/>
      <dgm:spPr/>
      <dgm:t>
        <a:bodyPr/>
        <a:lstStyle/>
        <a:p>
          <a:pPr marL="0" lvl="0" indent="0" defTabSz="533400">
            <a:spcBef>
              <a:spcPct val="0"/>
            </a:spcBef>
            <a:spcAft>
              <a:spcPts val="0"/>
            </a:spcAft>
          </a:pPr>
          <a:r>
            <a:rPr lang="en-IN" sz="1200" kern="1200" dirty="0"/>
            <a:t>It is a process of extracting a skeleton from an object in a digital image. </a:t>
          </a:r>
          <a:endParaRPr lang="en-US" sz="1200" kern="1200" dirty="0">
            <a:latin typeface="+mn-lt"/>
            <a:ea typeface="+mn-ea"/>
            <a:cs typeface="+mn-cs"/>
          </a:endParaRPr>
        </a:p>
      </dgm:t>
    </dgm:pt>
    <dgm:pt modelId="{70078FF1-F2A9-4A6B-88D1-8CF3595EFE73}" type="parTrans" cxnId="{1D6C5464-DE30-4BEC-9E27-B2C179C39CC4}">
      <dgm:prSet/>
      <dgm:spPr/>
      <dgm:t>
        <a:bodyPr/>
        <a:lstStyle/>
        <a:p>
          <a:endParaRPr lang="en-US" sz="1400"/>
        </a:p>
      </dgm:t>
    </dgm:pt>
    <dgm:pt modelId="{B4C4972A-0898-484E-AF78-D5D7E0F991F2}" type="sibTrans" cxnId="{1D6C5464-DE30-4BEC-9E27-B2C179C39CC4}">
      <dgm:prSet/>
      <dgm:spPr/>
      <dgm:t>
        <a:bodyPr/>
        <a:lstStyle/>
        <a:p>
          <a:endParaRPr lang="en-US" sz="1400"/>
        </a:p>
      </dgm:t>
    </dgm:pt>
    <dgm:pt modelId="{C8E903CE-0CFD-4D68-A857-80E14557005E}">
      <dgm:prSet custT="1"/>
      <dgm:spPr/>
      <dgm:t>
        <a:bodyPr/>
        <a:lstStyle/>
        <a:p>
          <a:pPr marL="0" lvl="0" indent="0" defTabSz="533400">
            <a:spcBef>
              <a:spcPct val="0"/>
            </a:spcBef>
            <a:spcAft>
              <a:spcPts val="0"/>
            </a:spcAft>
          </a:pPr>
          <a:r>
            <a:rPr lang="en-US" sz="1100" kern="1200" dirty="0"/>
            <a:t>Extracting the features of fingerprint called as minutiae.</a:t>
          </a:r>
          <a:endParaRPr lang="en-US" sz="1100" kern="1200" dirty="0">
            <a:latin typeface="+mn-lt"/>
            <a:ea typeface="+mn-ea"/>
            <a:cs typeface="+mn-cs"/>
          </a:endParaRPr>
        </a:p>
      </dgm:t>
    </dgm:pt>
    <dgm:pt modelId="{D5890537-0D77-4DA1-A100-62C393623468}" type="parTrans" cxnId="{17BD67AD-4331-49EC-BC4A-29404E891597}">
      <dgm:prSet/>
      <dgm:spPr/>
      <dgm:t>
        <a:bodyPr/>
        <a:lstStyle/>
        <a:p>
          <a:endParaRPr lang="en-US" sz="1400"/>
        </a:p>
      </dgm:t>
    </dgm:pt>
    <dgm:pt modelId="{862799CE-00F4-4DD6-894E-A487503F8DE6}" type="sibTrans" cxnId="{17BD67AD-4331-49EC-BC4A-29404E891597}">
      <dgm:prSet/>
      <dgm:spPr/>
      <dgm:t>
        <a:bodyPr/>
        <a:lstStyle/>
        <a:p>
          <a:endParaRPr lang="en-US" sz="1400"/>
        </a:p>
      </dgm:t>
    </dgm:pt>
    <dgm:pt modelId="{1E744362-FC33-4762-9709-327B1441244C}">
      <dgm:prSet phldrT="[Text]" custT="1"/>
      <dgm:spPr/>
      <dgm:t>
        <a:bodyPr/>
        <a:lstStyle/>
        <a:p>
          <a:pPr marL="0" lvl="0" indent="0" defTabSz="533400">
            <a:lnSpc>
              <a:spcPct val="100000"/>
            </a:lnSpc>
            <a:spcBef>
              <a:spcPct val="0"/>
            </a:spcBef>
            <a:spcAft>
              <a:spcPts val="0"/>
            </a:spcAft>
          </a:pPr>
          <a:endParaRPr lang="en-US" sz="1200" kern="1200" dirty="0">
            <a:latin typeface="+mn-lt"/>
            <a:ea typeface="+mn-ea"/>
            <a:cs typeface="+mn-cs"/>
          </a:endParaRPr>
        </a:p>
      </dgm:t>
    </dgm:pt>
    <dgm:pt modelId="{658AA2C1-62FA-4093-A7BA-73C8DD3DC378}" type="parTrans" cxnId="{19D6C16B-835A-46CB-8F0B-5EAEF70D513E}">
      <dgm:prSet/>
      <dgm:spPr/>
      <dgm:t>
        <a:bodyPr/>
        <a:lstStyle/>
        <a:p>
          <a:endParaRPr lang="en-US"/>
        </a:p>
      </dgm:t>
    </dgm:pt>
    <dgm:pt modelId="{255ABD46-5462-4AC3-AD52-AD1AC7EB09BA}" type="sibTrans" cxnId="{19D6C16B-835A-46CB-8F0B-5EAEF70D513E}">
      <dgm:prSet/>
      <dgm:spPr/>
      <dgm:t>
        <a:bodyPr/>
        <a:lstStyle/>
        <a:p>
          <a:endParaRPr lang="en-US"/>
        </a:p>
      </dgm:t>
    </dgm:pt>
    <dgm:pt modelId="{F4B81A1F-E6E0-411D-A24C-5696F9217886}">
      <dgm:prSet phldrT="[Text]" custT="1"/>
      <dgm:spPr/>
      <dgm:t>
        <a:bodyPr/>
        <a:lstStyle/>
        <a:p>
          <a:pPr marL="17463" indent="0"/>
          <a:endParaRPr lang="en-US" sz="1200" dirty="0"/>
        </a:p>
      </dgm:t>
    </dgm:pt>
    <dgm:pt modelId="{F0265379-7E07-45E6-A51D-87690D541A8D}" type="parTrans" cxnId="{05BDC5CF-6154-4641-9E83-C5E0EC0817A6}">
      <dgm:prSet/>
      <dgm:spPr/>
      <dgm:t>
        <a:bodyPr/>
        <a:lstStyle/>
        <a:p>
          <a:endParaRPr lang="en-US"/>
        </a:p>
      </dgm:t>
    </dgm:pt>
    <dgm:pt modelId="{086E6A01-C501-4FB8-93B4-1A63411383BE}" type="sibTrans" cxnId="{05BDC5CF-6154-4641-9E83-C5E0EC0817A6}">
      <dgm:prSet/>
      <dgm:spPr/>
      <dgm:t>
        <a:bodyPr/>
        <a:lstStyle/>
        <a:p>
          <a:endParaRPr lang="en-US"/>
        </a:p>
      </dgm:t>
    </dgm:pt>
    <dgm:pt modelId="{20ED7E84-3DD4-47B0-80FC-95CCDB09551C}">
      <dgm:prSet phldrT="[Text]" custT="1"/>
      <dgm:spPr/>
      <dgm:t>
        <a:bodyPr/>
        <a:lstStyle/>
        <a:p>
          <a:pPr marL="17463" indent="0"/>
          <a:endParaRPr lang="en-US" sz="1200" dirty="0"/>
        </a:p>
      </dgm:t>
    </dgm:pt>
    <dgm:pt modelId="{A28431F2-E393-45AA-B1A6-E323F3FD6D5E}" type="parTrans" cxnId="{ECE9DA13-8F5F-423E-86ED-1F1E0661EA20}">
      <dgm:prSet/>
      <dgm:spPr/>
      <dgm:t>
        <a:bodyPr/>
        <a:lstStyle/>
        <a:p>
          <a:endParaRPr lang="en-US"/>
        </a:p>
      </dgm:t>
    </dgm:pt>
    <dgm:pt modelId="{FA24FD1B-30F7-461B-960E-1EE757FC92ED}" type="sibTrans" cxnId="{ECE9DA13-8F5F-423E-86ED-1F1E0661EA20}">
      <dgm:prSet/>
      <dgm:spPr/>
      <dgm:t>
        <a:bodyPr/>
        <a:lstStyle/>
        <a:p>
          <a:endParaRPr lang="en-US"/>
        </a:p>
      </dgm:t>
    </dgm:pt>
    <dgm:pt modelId="{0D682EAF-34A9-429D-BBC1-4E2E221AF478}">
      <dgm:prSet custT="1"/>
      <dgm:spPr/>
      <dgm:t>
        <a:bodyPr/>
        <a:lstStyle/>
        <a:p>
          <a:pPr marL="0" lvl="0" indent="0" defTabSz="533400">
            <a:spcBef>
              <a:spcPct val="0"/>
            </a:spcBef>
            <a:spcAft>
              <a:spcPts val="0"/>
            </a:spcAft>
          </a:pPr>
          <a:endParaRPr lang="en-US" sz="1200" kern="1200" dirty="0">
            <a:latin typeface="+mn-lt"/>
            <a:ea typeface="+mn-ea"/>
            <a:cs typeface="+mn-cs"/>
          </a:endParaRPr>
        </a:p>
      </dgm:t>
    </dgm:pt>
    <dgm:pt modelId="{286DC6E1-1EA6-4FFE-BD6A-D6CD3C7D1981}" type="parTrans" cxnId="{A21D0E5A-E3D4-4E6A-8CFA-5489525849B9}">
      <dgm:prSet/>
      <dgm:spPr/>
      <dgm:t>
        <a:bodyPr/>
        <a:lstStyle/>
        <a:p>
          <a:endParaRPr lang="en-US"/>
        </a:p>
      </dgm:t>
    </dgm:pt>
    <dgm:pt modelId="{17AB4572-4B11-4AE3-9446-7EE79490AECA}" type="sibTrans" cxnId="{A21D0E5A-E3D4-4E6A-8CFA-5489525849B9}">
      <dgm:prSet/>
      <dgm:spPr/>
      <dgm:t>
        <a:bodyPr/>
        <a:lstStyle/>
        <a:p>
          <a:endParaRPr lang="en-US"/>
        </a:p>
      </dgm:t>
    </dgm:pt>
    <dgm:pt modelId="{2E4376DF-9965-4719-80BD-EA4248B5DF46}">
      <dgm:prSet custT="1"/>
      <dgm:spPr/>
      <dgm:t>
        <a:bodyPr/>
        <a:lstStyle/>
        <a:p>
          <a:pPr marL="0" lvl="0" indent="0" defTabSz="533400">
            <a:spcBef>
              <a:spcPct val="0"/>
            </a:spcBef>
            <a:spcAft>
              <a:spcPts val="0"/>
            </a:spcAft>
          </a:pPr>
          <a:endParaRPr lang="en-US" sz="1100" kern="1200" dirty="0">
            <a:latin typeface="+mn-lt"/>
            <a:ea typeface="+mn-ea"/>
            <a:cs typeface="+mn-cs"/>
          </a:endParaRPr>
        </a:p>
      </dgm:t>
    </dgm:pt>
    <dgm:pt modelId="{C8B3C482-EFD6-453A-A591-D4AB7E630E3D}" type="parTrans" cxnId="{23F6CD3A-4843-44C2-BFA4-A310338AA1E2}">
      <dgm:prSet/>
      <dgm:spPr/>
      <dgm:t>
        <a:bodyPr/>
        <a:lstStyle/>
        <a:p>
          <a:endParaRPr lang="en-US"/>
        </a:p>
      </dgm:t>
    </dgm:pt>
    <dgm:pt modelId="{0CD3685B-9C1C-4AE3-881F-0507F2E84FA5}" type="sibTrans" cxnId="{23F6CD3A-4843-44C2-BFA4-A310338AA1E2}">
      <dgm:prSet/>
      <dgm:spPr/>
      <dgm:t>
        <a:bodyPr/>
        <a:lstStyle/>
        <a:p>
          <a:endParaRPr lang="en-US"/>
        </a:p>
      </dgm:t>
    </dgm:pt>
    <dgm:pt modelId="{69331891-6B40-0C44-A32D-46158B8E57A3}" type="pres">
      <dgm:prSet presAssocID="{55C0B14E-AEA6-48D3-A387-ED4A3A3BF840}" presName="Name0" presStyleCnt="0">
        <dgm:presLayoutVars>
          <dgm:dir/>
          <dgm:animLvl val="lvl"/>
          <dgm:resizeHandles val="exact"/>
        </dgm:presLayoutVars>
      </dgm:prSet>
      <dgm:spPr/>
    </dgm:pt>
    <dgm:pt modelId="{66037EBF-ADAB-534E-B6BA-93176E763C1F}" type="pres">
      <dgm:prSet presAssocID="{AACEAFD5-63CF-4AFC-B46F-BE086C5D447C}" presName="composite" presStyleCnt="0"/>
      <dgm:spPr/>
    </dgm:pt>
    <dgm:pt modelId="{F2E1D599-5132-544B-9617-7B411AECE87E}" type="pres">
      <dgm:prSet presAssocID="{AACEAFD5-63CF-4AFC-B46F-BE086C5D447C}" presName="parTx" presStyleLbl="node1" presStyleIdx="0" presStyleCnt="5">
        <dgm:presLayoutVars>
          <dgm:chMax val="0"/>
          <dgm:chPref val="0"/>
          <dgm:bulletEnabled val="1"/>
        </dgm:presLayoutVars>
      </dgm:prSet>
      <dgm:spPr/>
    </dgm:pt>
    <dgm:pt modelId="{79CA1122-69FB-0B4E-B2C9-4D2ECE3F8377}" type="pres">
      <dgm:prSet presAssocID="{AACEAFD5-63CF-4AFC-B46F-BE086C5D447C}" presName="desTx" presStyleLbl="revTx" presStyleIdx="0" presStyleCnt="5">
        <dgm:presLayoutVars>
          <dgm:bulletEnabled val="1"/>
        </dgm:presLayoutVars>
      </dgm:prSet>
      <dgm:spPr/>
    </dgm:pt>
    <dgm:pt modelId="{E0B111EB-6B00-CA49-8FEC-22C5BE757EB4}" type="pres">
      <dgm:prSet presAssocID="{7A8D4B4D-06E9-4958-810D-A6226B6AC588}" presName="space" presStyleCnt="0"/>
      <dgm:spPr/>
    </dgm:pt>
    <dgm:pt modelId="{F7544DD8-4F55-DE42-B417-F2F202376970}" type="pres">
      <dgm:prSet presAssocID="{D07AD3FD-84FF-467E-9693-752776549C61}" presName="composite" presStyleCnt="0"/>
      <dgm:spPr/>
    </dgm:pt>
    <dgm:pt modelId="{3FE0BECA-F8E9-F948-9E5B-A2C88CDF4684}" type="pres">
      <dgm:prSet presAssocID="{D07AD3FD-84FF-467E-9693-752776549C61}" presName="parTx" presStyleLbl="node1" presStyleIdx="1" presStyleCnt="5" custScaleX="115094">
        <dgm:presLayoutVars>
          <dgm:chMax val="0"/>
          <dgm:chPref val="0"/>
          <dgm:bulletEnabled val="1"/>
        </dgm:presLayoutVars>
      </dgm:prSet>
      <dgm:spPr/>
    </dgm:pt>
    <dgm:pt modelId="{E0B80017-40D4-A441-897E-5DB40659239C}" type="pres">
      <dgm:prSet presAssocID="{D07AD3FD-84FF-467E-9693-752776549C61}" presName="desTx" presStyleLbl="revTx" presStyleIdx="1" presStyleCnt="5" custLinFactNeighborY="-1222">
        <dgm:presLayoutVars>
          <dgm:bulletEnabled val="1"/>
        </dgm:presLayoutVars>
      </dgm:prSet>
      <dgm:spPr/>
    </dgm:pt>
    <dgm:pt modelId="{7D67B05F-DA7B-C240-8240-8CABE6816E7A}" type="pres">
      <dgm:prSet presAssocID="{A8C9B7A9-BC2A-4753-B7F0-F2E361D95520}" presName="space" presStyleCnt="0"/>
      <dgm:spPr/>
    </dgm:pt>
    <dgm:pt modelId="{9D079F4D-3747-784B-B50B-CC270636EE58}" type="pres">
      <dgm:prSet presAssocID="{D71FC021-6A65-44D1-95B9-0E6C89079866}" presName="composite" presStyleCnt="0"/>
      <dgm:spPr/>
    </dgm:pt>
    <dgm:pt modelId="{81520718-E0A3-F74D-A443-828F2E61E496}" type="pres">
      <dgm:prSet presAssocID="{D71FC021-6A65-44D1-95B9-0E6C89079866}" presName="parTx" presStyleLbl="node1" presStyleIdx="2" presStyleCnt="5" custLinFactNeighborX="838">
        <dgm:presLayoutVars>
          <dgm:chMax val="0"/>
          <dgm:chPref val="0"/>
          <dgm:bulletEnabled val="1"/>
        </dgm:presLayoutVars>
      </dgm:prSet>
      <dgm:spPr/>
    </dgm:pt>
    <dgm:pt modelId="{8A27EB0C-FEE2-BE49-9979-EC1C219DE78D}" type="pres">
      <dgm:prSet presAssocID="{D71FC021-6A65-44D1-95B9-0E6C89079866}" presName="desTx" presStyleLbl="revTx" presStyleIdx="2" presStyleCnt="5">
        <dgm:presLayoutVars>
          <dgm:bulletEnabled val="1"/>
        </dgm:presLayoutVars>
      </dgm:prSet>
      <dgm:spPr/>
    </dgm:pt>
    <dgm:pt modelId="{061C61CF-83ED-8243-8B23-EF5929A5B331}" type="pres">
      <dgm:prSet presAssocID="{9B090D9D-470E-46E2-AABB-0368A52481AA}" presName="space" presStyleCnt="0"/>
      <dgm:spPr/>
    </dgm:pt>
    <dgm:pt modelId="{930410B6-8652-C443-9B5D-34A37BFD720A}" type="pres">
      <dgm:prSet presAssocID="{32CCB050-072A-41BF-BE1B-388CF53E5629}" presName="composite" presStyleCnt="0"/>
      <dgm:spPr/>
    </dgm:pt>
    <dgm:pt modelId="{0CD56FB9-D72E-9940-8548-010CDB0C9363}" type="pres">
      <dgm:prSet presAssocID="{32CCB050-072A-41BF-BE1B-388CF53E5629}" presName="parTx" presStyleLbl="node1" presStyleIdx="3" presStyleCnt="5">
        <dgm:presLayoutVars>
          <dgm:chMax val="0"/>
          <dgm:chPref val="0"/>
          <dgm:bulletEnabled val="1"/>
        </dgm:presLayoutVars>
      </dgm:prSet>
      <dgm:spPr/>
    </dgm:pt>
    <dgm:pt modelId="{F38F5139-7DF1-3240-BF8A-0D0B02C34E33}" type="pres">
      <dgm:prSet presAssocID="{32CCB050-072A-41BF-BE1B-388CF53E5629}" presName="desTx" presStyleLbl="revTx" presStyleIdx="3" presStyleCnt="5">
        <dgm:presLayoutVars>
          <dgm:bulletEnabled val="1"/>
        </dgm:presLayoutVars>
      </dgm:prSet>
      <dgm:spPr/>
    </dgm:pt>
    <dgm:pt modelId="{1E9AA517-5DCA-4C46-B534-2D6C38CA361F}" type="pres">
      <dgm:prSet presAssocID="{BF05D8EE-4413-4737-8721-DAF10D6CAB04}" presName="space" presStyleCnt="0"/>
      <dgm:spPr/>
    </dgm:pt>
    <dgm:pt modelId="{F1F2B902-8668-234E-8139-B8846854FBF6}" type="pres">
      <dgm:prSet presAssocID="{9E838AE2-4659-4603-ABC8-58DF4222C0D4}" presName="composite" presStyleCnt="0"/>
      <dgm:spPr/>
    </dgm:pt>
    <dgm:pt modelId="{BB3B3198-26D7-164E-981A-C5A96DD0DBEF}" type="pres">
      <dgm:prSet presAssocID="{9E838AE2-4659-4603-ABC8-58DF4222C0D4}" presName="parTx" presStyleLbl="node1" presStyleIdx="4" presStyleCnt="5">
        <dgm:presLayoutVars>
          <dgm:chMax val="0"/>
          <dgm:chPref val="0"/>
          <dgm:bulletEnabled val="1"/>
        </dgm:presLayoutVars>
      </dgm:prSet>
      <dgm:spPr/>
    </dgm:pt>
    <dgm:pt modelId="{7DDD8217-14DA-AF4E-9FE3-03C109C46553}" type="pres">
      <dgm:prSet presAssocID="{9E838AE2-4659-4603-ABC8-58DF4222C0D4}" presName="desTx" presStyleLbl="revTx" presStyleIdx="4" presStyleCnt="5">
        <dgm:presLayoutVars>
          <dgm:bulletEnabled val="1"/>
        </dgm:presLayoutVars>
      </dgm:prSet>
      <dgm:spPr/>
    </dgm:pt>
  </dgm:ptLst>
  <dgm:cxnLst>
    <dgm:cxn modelId="{F80E7207-116E-464A-B6D3-58938374A98D}" type="presOf" srcId="{2E4376DF-9965-4719-80BD-EA4248B5DF46}" destId="{7DDD8217-14DA-AF4E-9FE3-03C109C46553}" srcOrd="0" destOrd="0" presId="urn:microsoft.com/office/officeart/2005/8/layout/chevron1"/>
    <dgm:cxn modelId="{A92C1709-8F21-C44B-926D-1E0164FABBBE}" type="presOf" srcId="{32CCB050-072A-41BF-BE1B-388CF53E5629}" destId="{0CD56FB9-D72E-9940-8548-010CDB0C9363}" srcOrd="0" destOrd="0" presId="urn:microsoft.com/office/officeart/2005/8/layout/chevron1"/>
    <dgm:cxn modelId="{A1E8DC0C-FB0F-44A8-8FA5-A718C8AE28E6}" type="presOf" srcId="{1E744362-FC33-4762-9709-327B1441244C}" destId="{79CA1122-69FB-0B4E-B2C9-4D2ECE3F8377}" srcOrd="0" destOrd="0" presId="urn:microsoft.com/office/officeart/2005/8/layout/chevron1"/>
    <dgm:cxn modelId="{560D6613-8835-7446-8364-D2E287F4770E}" type="presOf" srcId="{4A6BB192-9983-4F48-BBC5-6E384EED7EC5}" destId="{8A27EB0C-FEE2-BE49-9979-EC1C219DE78D}" srcOrd="0" destOrd="1" presId="urn:microsoft.com/office/officeart/2005/8/layout/chevron1"/>
    <dgm:cxn modelId="{ECE9DA13-8F5F-423E-86ED-1F1E0661EA20}" srcId="{D71FC021-6A65-44D1-95B9-0E6C89079866}" destId="{20ED7E84-3DD4-47B0-80FC-95CCDB09551C}" srcOrd="0" destOrd="0" parTransId="{A28431F2-E393-45AA-B1A6-E323F3FD6D5E}" sibTransId="{FA24FD1B-30F7-461B-960E-1EE757FC92ED}"/>
    <dgm:cxn modelId="{CF54291C-AAFD-4FA4-9A16-20CE892BA907}" srcId="{55C0B14E-AEA6-48D3-A387-ED4A3A3BF840}" destId="{9E838AE2-4659-4603-ABC8-58DF4222C0D4}" srcOrd="4" destOrd="0" parTransId="{5FC53805-9431-4BC8-ADB9-DABF59DE31C7}" sibTransId="{61F1BCD3-232D-4C03-B56C-182BCB6108CD}"/>
    <dgm:cxn modelId="{C5402926-5F5C-494A-A720-11303530F926}" type="presOf" srcId="{55C0B14E-AEA6-48D3-A387-ED4A3A3BF840}" destId="{69331891-6B40-0C44-A32D-46158B8E57A3}" srcOrd="0" destOrd="0" presId="urn:microsoft.com/office/officeart/2005/8/layout/chevron1"/>
    <dgm:cxn modelId="{36405C2F-552A-C342-A767-C4EB339558B3}" type="presOf" srcId="{D07AD3FD-84FF-467E-9693-752776549C61}" destId="{3FE0BECA-F8E9-F948-9E5B-A2C88CDF4684}" srcOrd="0" destOrd="0" presId="urn:microsoft.com/office/officeart/2005/8/layout/chevron1"/>
    <dgm:cxn modelId="{C7FE8934-93C0-4EA5-990C-E70DCAB248D7}" type="presOf" srcId="{20ED7E84-3DD4-47B0-80FC-95CCDB09551C}" destId="{8A27EB0C-FEE2-BE49-9979-EC1C219DE78D}" srcOrd="0" destOrd="0" presId="urn:microsoft.com/office/officeart/2005/8/layout/chevron1"/>
    <dgm:cxn modelId="{0EFA3039-6828-403C-9445-4359BA6645E6}" srcId="{AACEAFD5-63CF-4AFC-B46F-BE086C5D447C}" destId="{349299C9-846E-4827-813A-349CCCE20782}" srcOrd="1" destOrd="0" parTransId="{AEA27547-B9ED-4994-BD27-04EC297EF367}" sibTransId="{9D819F52-ACA0-4B08-8256-DF6BD8FA3A0B}"/>
    <dgm:cxn modelId="{23F6CD3A-4843-44C2-BFA4-A310338AA1E2}" srcId="{9E838AE2-4659-4603-ABC8-58DF4222C0D4}" destId="{2E4376DF-9965-4719-80BD-EA4248B5DF46}" srcOrd="0" destOrd="0" parTransId="{C8B3C482-EFD6-453A-A591-D4AB7E630E3D}" sibTransId="{0CD3685B-9C1C-4AE3-881F-0507F2E84FA5}"/>
    <dgm:cxn modelId="{B2623D3C-145C-5045-A32A-A07E89BEB58E}" type="presOf" srcId="{D71FC021-6A65-44D1-95B9-0E6C89079866}" destId="{81520718-E0A3-F74D-A443-828F2E61E496}" srcOrd="0" destOrd="0" presId="urn:microsoft.com/office/officeart/2005/8/layout/chevron1"/>
    <dgm:cxn modelId="{B21C2B64-83D7-46B9-9FEE-D6DDA818E28B}" type="presOf" srcId="{F4B81A1F-E6E0-411D-A24C-5696F9217886}" destId="{E0B80017-40D4-A441-897E-5DB40659239C}" srcOrd="0" destOrd="0" presId="urn:microsoft.com/office/officeart/2005/8/layout/chevron1"/>
    <dgm:cxn modelId="{1D6C5464-DE30-4BEC-9E27-B2C179C39CC4}" srcId="{32CCB050-072A-41BF-BE1B-388CF53E5629}" destId="{04A40292-9119-41B2-B968-7B651F20675D}" srcOrd="1"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CC693C68-B8CB-4748-93EB-93A3D2BF2E35}" type="presOf" srcId="{0D682EAF-34A9-429D-BBC1-4E2E221AF478}" destId="{F38F5139-7DF1-3240-BF8A-0D0B02C34E33}" srcOrd="0" destOrd="0" presId="urn:microsoft.com/office/officeart/2005/8/layout/chevron1"/>
    <dgm:cxn modelId="{AE505868-71CE-6A42-87A1-4DCF310C5A66}" type="presOf" srcId="{349299C9-846E-4827-813A-349CCCE20782}" destId="{79CA1122-69FB-0B4E-B2C9-4D2ECE3F8377}" srcOrd="0" destOrd="1" presId="urn:microsoft.com/office/officeart/2005/8/layout/chevron1"/>
    <dgm:cxn modelId="{19D6C16B-835A-46CB-8F0B-5EAEF70D513E}" srcId="{AACEAFD5-63CF-4AFC-B46F-BE086C5D447C}" destId="{1E744362-FC33-4762-9709-327B1441244C}" srcOrd="0" destOrd="0" parTransId="{658AA2C1-62FA-4093-A7BA-73C8DD3DC378}" sibTransId="{255ABD46-5462-4AC3-AD52-AD1AC7EB09BA}"/>
    <dgm:cxn modelId="{29C8E34F-69F8-B94A-9711-27C220EB2A8A}" type="presOf" srcId="{5D70EFF5-8B31-4A1F-AE44-51E4CF0013EB}" destId="{E0B80017-40D4-A441-897E-5DB40659239C}" srcOrd="0" destOrd="1" presId="urn:microsoft.com/office/officeart/2005/8/layout/chevron1"/>
    <dgm:cxn modelId="{E97FF64F-8020-497E-AE7D-2395DDA4560D}" srcId="{D07AD3FD-84FF-467E-9693-752776549C61}" destId="{5D70EFF5-8B31-4A1F-AE44-51E4CF0013EB}" srcOrd="1" destOrd="0" parTransId="{96C720A0-FEEF-48D1-8DF6-ABA03C304822}" sibTransId="{B6A59CDE-18AD-4553-B6C5-FF001A8E8510}"/>
    <dgm:cxn modelId="{9F9D4074-DD36-9C4C-ADAE-079A6FBBA9E6}" type="presOf" srcId="{04A40292-9119-41B2-B968-7B651F20675D}" destId="{F38F5139-7DF1-3240-BF8A-0D0B02C34E33}" srcOrd="0" destOrd="1" presId="urn:microsoft.com/office/officeart/2005/8/layout/chevron1"/>
    <dgm:cxn modelId="{AE4CF755-2AF1-5F42-B161-6898C57972A2}" type="presOf" srcId="{9E838AE2-4659-4603-ABC8-58DF4222C0D4}" destId="{BB3B3198-26D7-164E-981A-C5A96DD0DBEF}" srcOrd="0" destOrd="0" presId="urn:microsoft.com/office/officeart/2005/8/layout/chevron1"/>
    <dgm:cxn modelId="{A21D0E5A-E3D4-4E6A-8CFA-5489525849B9}" srcId="{32CCB050-072A-41BF-BE1B-388CF53E5629}" destId="{0D682EAF-34A9-429D-BBC1-4E2E221AF478}" srcOrd="0" destOrd="0" parTransId="{286DC6E1-1EA6-4FFE-BD6A-D6CD3C7D1981}" sibTransId="{17AB4572-4B11-4AE3-9446-7EE79490AECA}"/>
    <dgm:cxn modelId="{7DB70C93-4F71-D447-8430-A39299AC3539}" type="presOf" srcId="{AACEAFD5-63CF-4AFC-B46F-BE086C5D447C}" destId="{F2E1D599-5132-544B-9617-7B411AECE87E}" srcOrd="0" destOrd="0" presId="urn:microsoft.com/office/officeart/2005/8/layout/chevron1"/>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1" destOrd="0" parTransId="{D5890537-0D77-4DA1-A100-62C393623468}" sibTransId="{862799CE-00F4-4DD6-894E-A487503F8DE6}"/>
    <dgm:cxn modelId="{AE101ABC-7EA3-4444-A576-8AB15A371C84}" srcId="{55C0B14E-AEA6-48D3-A387-ED4A3A3BF840}" destId="{AACEAFD5-63CF-4AFC-B46F-BE086C5D447C}" srcOrd="0" destOrd="0" parTransId="{7A0BD8EC-BB4A-4912-A54E-6F39B681264E}" sibTransId="{7A8D4B4D-06E9-4958-810D-A6226B6AC588}"/>
    <dgm:cxn modelId="{05BDC5CF-6154-4641-9E83-C5E0EC0817A6}" srcId="{D07AD3FD-84FF-467E-9693-752776549C61}" destId="{F4B81A1F-E6E0-411D-A24C-5696F9217886}" srcOrd="0" destOrd="0" parTransId="{F0265379-7E07-45E6-A51D-87690D541A8D}" sibTransId="{086E6A01-C501-4FB8-93B4-1A63411383BE}"/>
    <dgm:cxn modelId="{042E0AE1-6450-410A-B96E-AFBADB139BEA}" srcId="{55C0B14E-AEA6-48D3-A387-ED4A3A3BF840}" destId="{32CCB050-072A-41BF-BE1B-388CF53E5629}" srcOrd="3" destOrd="0" parTransId="{B301371B-A53D-4B79-8B8D-7B304894442B}" sibTransId="{BF05D8EE-4413-4737-8721-DAF10D6CAB04}"/>
    <dgm:cxn modelId="{AFF79FE3-07C5-0B49-85EE-6433005303BF}" type="presOf" srcId="{C8E903CE-0CFD-4D68-A857-80E14557005E}" destId="{7DDD8217-14DA-AF4E-9FE3-03C109C46553}" srcOrd="0" destOrd="1" presId="urn:microsoft.com/office/officeart/2005/8/layout/chevron1"/>
    <dgm:cxn modelId="{E3115EEA-DE9C-4F06-B8B3-BEB263D5F2B1}" srcId="{D71FC021-6A65-44D1-95B9-0E6C89079866}" destId="{4A6BB192-9983-4F48-BBC5-6E384EED7EC5}" srcOrd="1" destOrd="0" parTransId="{230A6E4A-6CED-4DC0-AEFE-6859FE07B658}" sibTransId="{0B568EC2-5D2A-4B00-8047-B7832F245B44}"/>
    <dgm:cxn modelId="{46B333CE-C86D-1C4F-9735-05E20A6698B6}" type="presParOf" srcId="{69331891-6B40-0C44-A32D-46158B8E57A3}" destId="{66037EBF-ADAB-534E-B6BA-93176E763C1F}" srcOrd="0" destOrd="0" presId="urn:microsoft.com/office/officeart/2005/8/layout/chevron1"/>
    <dgm:cxn modelId="{09D834C5-BCB1-D848-B10C-567FE9C72AFC}" type="presParOf" srcId="{66037EBF-ADAB-534E-B6BA-93176E763C1F}" destId="{F2E1D599-5132-544B-9617-7B411AECE87E}" srcOrd="0" destOrd="0" presId="urn:microsoft.com/office/officeart/2005/8/layout/chevron1"/>
    <dgm:cxn modelId="{E090E317-6265-CD49-9DBE-C3FA0A32CA83}" type="presParOf" srcId="{66037EBF-ADAB-534E-B6BA-93176E763C1F}" destId="{79CA1122-69FB-0B4E-B2C9-4D2ECE3F8377}" srcOrd="1" destOrd="0" presId="urn:microsoft.com/office/officeart/2005/8/layout/chevron1"/>
    <dgm:cxn modelId="{E75B3344-8A2B-4344-AD0B-5DB03A32FF62}" type="presParOf" srcId="{69331891-6B40-0C44-A32D-46158B8E57A3}" destId="{E0B111EB-6B00-CA49-8FEC-22C5BE757EB4}" srcOrd="1" destOrd="0" presId="urn:microsoft.com/office/officeart/2005/8/layout/chevron1"/>
    <dgm:cxn modelId="{B35010FA-8126-9B4E-9C65-77A64CDEA6F7}" type="presParOf" srcId="{69331891-6B40-0C44-A32D-46158B8E57A3}" destId="{F7544DD8-4F55-DE42-B417-F2F202376970}" srcOrd="2" destOrd="0" presId="urn:microsoft.com/office/officeart/2005/8/layout/chevron1"/>
    <dgm:cxn modelId="{3022048D-493D-BD46-B495-41678D19C72D}" type="presParOf" srcId="{F7544DD8-4F55-DE42-B417-F2F202376970}" destId="{3FE0BECA-F8E9-F948-9E5B-A2C88CDF4684}" srcOrd="0" destOrd="0" presId="urn:microsoft.com/office/officeart/2005/8/layout/chevron1"/>
    <dgm:cxn modelId="{DDC20A47-D8F9-1845-8C87-00F72415965C}" type="presParOf" srcId="{F7544DD8-4F55-DE42-B417-F2F202376970}" destId="{E0B80017-40D4-A441-897E-5DB40659239C}" srcOrd="1" destOrd="0" presId="urn:microsoft.com/office/officeart/2005/8/layout/chevron1"/>
    <dgm:cxn modelId="{F6E633C1-6B03-C743-A416-02AAB6F8B436}" type="presParOf" srcId="{69331891-6B40-0C44-A32D-46158B8E57A3}" destId="{7D67B05F-DA7B-C240-8240-8CABE6816E7A}" srcOrd="3" destOrd="0" presId="urn:microsoft.com/office/officeart/2005/8/layout/chevron1"/>
    <dgm:cxn modelId="{E1AE297C-D1A4-B74A-87CF-7C0F7CEADAF3}" type="presParOf" srcId="{69331891-6B40-0C44-A32D-46158B8E57A3}" destId="{9D079F4D-3747-784B-B50B-CC270636EE58}" srcOrd="4" destOrd="0" presId="urn:microsoft.com/office/officeart/2005/8/layout/chevron1"/>
    <dgm:cxn modelId="{2E5B43A1-8D4A-6949-AC44-3F77D95B4436}" type="presParOf" srcId="{9D079F4D-3747-784B-B50B-CC270636EE58}" destId="{81520718-E0A3-F74D-A443-828F2E61E496}" srcOrd="0" destOrd="0" presId="urn:microsoft.com/office/officeart/2005/8/layout/chevron1"/>
    <dgm:cxn modelId="{3D85CBF9-A758-A341-9A0F-3865EDC5697E}" type="presParOf" srcId="{9D079F4D-3747-784B-B50B-CC270636EE58}" destId="{8A27EB0C-FEE2-BE49-9979-EC1C219DE78D}" srcOrd="1" destOrd="0" presId="urn:microsoft.com/office/officeart/2005/8/layout/chevron1"/>
    <dgm:cxn modelId="{EFACF304-0EC4-F04A-A845-717FD5E525B6}" type="presParOf" srcId="{69331891-6B40-0C44-A32D-46158B8E57A3}" destId="{061C61CF-83ED-8243-8B23-EF5929A5B331}" srcOrd="5" destOrd="0" presId="urn:microsoft.com/office/officeart/2005/8/layout/chevron1"/>
    <dgm:cxn modelId="{40E56247-A374-E44F-A1ED-68F8892D0FBE}" type="presParOf" srcId="{69331891-6B40-0C44-A32D-46158B8E57A3}" destId="{930410B6-8652-C443-9B5D-34A37BFD720A}" srcOrd="6" destOrd="0" presId="urn:microsoft.com/office/officeart/2005/8/layout/chevron1"/>
    <dgm:cxn modelId="{D8BCC1E0-AF1A-0941-B00F-D4AB4F0EE07E}" type="presParOf" srcId="{930410B6-8652-C443-9B5D-34A37BFD720A}" destId="{0CD56FB9-D72E-9940-8548-010CDB0C9363}" srcOrd="0" destOrd="0" presId="urn:microsoft.com/office/officeart/2005/8/layout/chevron1"/>
    <dgm:cxn modelId="{1753FAB6-48E4-9C46-AAD0-D42FAC3B4808}" type="presParOf" srcId="{930410B6-8652-C443-9B5D-34A37BFD720A}" destId="{F38F5139-7DF1-3240-BF8A-0D0B02C34E33}" srcOrd="1" destOrd="0" presId="urn:microsoft.com/office/officeart/2005/8/layout/chevron1"/>
    <dgm:cxn modelId="{BF9DDBFC-2483-E94C-BC88-DB63C57E1509}" type="presParOf" srcId="{69331891-6B40-0C44-A32D-46158B8E57A3}" destId="{1E9AA517-5DCA-4C46-B534-2D6C38CA361F}" srcOrd="7" destOrd="0" presId="urn:microsoft.com/office/officeart/2005/8/layout/chevron1"/>
    <dgm:cxn modelId="{3B28C8B0-303A-7849-A9AF-14659B84A82D}" type="presParOf" srcId="{69331891-6B40-0C44-A32D-46158B8E57A3}" destId="{F1F2B902-8668-234E-8139-B8846854FBF6}" srcOrd="8" destOrd="0" presId="urn:microsoft.com/office/officeart/2005/8/layout/chevron1"/>
    <dgm:cxn modelId="{D493BAEE-1090-7D40-9B03-51A15F139C8D}" type="presParOf" srcId="{F1F2B902-8668-234E-8139-B8846854FBF6}" destId="{BB3B3198-26D7-164E-981A-C5A96DD0DBEF}" srcOrd="0" destOrd="0" presId="urn:microsoft.com/office/officeart/2005/8/layout/chevron1"/>
    <dgm:cxn modelId="{EA10D992-E9AF-F94D-B524-ED3F863198A6}" type="presParOf" srcId="{F1F2B902-8668-234E-8139-B8846854FBF6}" destId="{7DDD8217-14DA-AF4E-9FE3-03C109C46553}"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1D599-5132-544B-9617-7B411AECE87E}">
      <dsp:nvSpPr>
        <dsp:cNvPr id="0" name=""/>
        <dsp:cNvSpPr/>
      </dsp:nvSpPr>
      <dsp:spPr>
        <a:xfrm>
          <a:off x="3165" y="569940"/>
          <a:ext cx="2119238" cy="847695"/>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Image Acquisition</a:t>
          </a:r>
        </a:p>
      </dsp:txBody>
      <dsp:txXfrm>
        <a:off x="427013" y="569940"/>
        <a:ext cx="1271543" cy="847695"/>
      </dsp:txXfrm>
    </dsp:sp>
    <dsp:sp modelId="{79CA1122-69FB-0B4E-B2C9-4D2ECE3F8377}">
      <dsp:nvSpPr>
        <dsp:cNvPr id="0" name=""/>
        <dsp:cNvSpPr/>
      </dsp:nvSpPr>
      <dsp:spPr>
        <a:xfrm>
          <a:off x="3165" y="1523597"/>
          <a:ext cx="1695390" cy="166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100000"/>
            </a:lnSpc>
            <a:spcBef>
              <a:spcPct val="0"/>
            </a:spcBef>
            <a:spcAft>
              <a:spcPts val="0"/>
            </a:spcAft>
            <a:buChar char="•"/>
          </a:pPr>
          <a:endParaRPr lang="en-US" sz="1200" kern="1200" dirty="0">
            <a:latin typeface="+mn-lt"/>
            <a:ea typeface="+mn-ea"/>
            <a:cs typeface="+mn-cs"/>
          </a:endParaRPr>
        </a:p>
        <a:p>
          <a:pPr marL="0" lvl="0" indent="0" algn="l" defTabSz="533400">
            <a:lnSpc>
              <a:spcPct val="100000"/>
            </a:lnSpc>
            <a:spcBef>
              <a:spcPct val="0"/>
            </a:spcBef>
            <a:spcAft>
              <a:spcPts val="0"/>
            </a:spcAft>
            <a:buChar char="•"/>
          </a:pPr>
          <a:r>
            <a:rPr lang="en-IN" sz="1200" kern="1200" dirty="0"/>
            <a:t>It is the creation of a digitally encoded representation of the visual characteristics of an object, such as a physical scene or the interior structure of an object.</a:t>
          </a:r>
          <a:endParaRPr lang="en-US" sz="1200" kern="1200" dirty="0">
            <a:latin typeface="+mn-lt"/>
            <a:ea typeface="+mn-ea"/>
            <a:cs typeface="+mn-cs"/>
          </a:endParaRPr>
        </a:p>
      </dsp:txBody>
      <dsp:txXfrm>
        <a:off x="3165" y="1523597"/>
        <a:ext cx="1695390" cy="1667250"/>
      </dsp:txXfrm>
    </dsp:sp>
    <dsp:sp modelId="{3FE0BECA-F8E9-F948-9E5B-A2C88CDF4684}">
      <dsp:nvSpPr>
        <dsp:cNvPr id="0" name=""/>
        <dsp:cNvSpPr/>
      </dsp:nvSpPr>
      <dsp:spPr>
        <a:xfrm>
          <a:off x="1906403" y="569940"/>
          <a:ext cx="2439115" cy="847695"/>
        </a:xfrm>
        <a:prstGeom prst="chevron">
          <a:avLst/>
        </a:prstGeom>
        <a:solidFill>
          <a:schemeClr val="accent3">
            <a:hueOff val="-1687435"/>
            <a:satOff val="-506"/>
            <a:lumOff val="-1416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Image Enhancement</a:t>
          </a:r>
        </a:p>
      </dsp:txBody>
      <dsp:txXfrm>
        <a:off x="2330251" y="569940"/>
        <a:ext cx="1591420" cy="847695"/>
      </dsp:txXfrm>
    </dsp:sp>
    <dsp:sp modelId="{E0B80017-40D4-A441-897E-5DB40659239C}">
      <dsp:nvSpPr>
        <dsp:cNvPr id="0" name=""/>
        <dsp:cNvSpPr/>
      </dsp:nvSpPr>
      <dsp:spPr>
        <a:xfrm>
          <a:off x="2066342" y="1503223"/>
          <a:ext cx="1695390" cy="166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463" lvl="1" indent="0" algn="l" defTabSz="533400">
            <a:lnSpc>
              <a:spcPct val="90000"/>
            </a:lnSpc>
            <a:spcBef>
              <a:spcPct val="0"/>
            </a:spcBef>
            <a:spcAft>
              <a:spcPct val="15000"/>
            </a:spcAft>
            <a:buChar char="•"/>
          </a:pPr>
          <a:endParaRPr lang="en-US" sz="1200" kern="1200" dirty="0"/>
        </a:p>
        <a:p>
          <a:pPr marL="17463" lvl="1" indent="0" algn="l" defTabSz="533400">
            <a:lnSpc>
              <a:spcPct val="90000"/>
            </a:lnSpc>
            <a:spcBef>
              <a:spcPct val="0"/>
            </a:spcBef>
            <a:spcAft>
              <a:spcPct val="15000"/>
            </a:spcAft>
            <a:buChar char="•"/>
          </a:pPr>
          <a:r>
            <a:rPr lang="en-IN" sz="1200" kern="1200" dirty="0"/>
            <a:t>It aims to minimize the undesired effects caused by such elements in order to extract a sufficient number of reliable features or minutiae.</a:t>
          </a:r>
          <a:endParaRPr lang="en-US" sz="1200" kern="1200" dirty="0"/>
        </a:p>
      </dsp:txBody>
      <dsp:txXfrm>
        <a:off x="2066342" y="1503223"/>
        <a:ext cx="1695390" cy="1667250"/>
      </dsp:txXfrm>
    </dsp:sp>
    <dsp:sp modelId="{81520718-E0A3-F74D-A443-828F2E61E496}">
      <dsp:nvSpPr>
        <dsp:cNvPr id="0" name=""/>
        <dsp:cNvSpPr/>
      </dsp:nvSpPr>
      <dsp:spPr>
        <a:xfrm>
          <a:off x="4147279" y="569940"/>
          <a:ext cx="2119238" cy="847695"/>
        </a:xfrm>
        <a:prstGeom prst="chevron">
          <a:avLst/>
        </a:prstGeom>
        <a:solidFill>
          <a:schemeClr val="accent3">
            <a:hueOff val="-3374869"/>
            <a:satOff val="-1013"/>
            <a:lumOff val="-283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Binarization</a:t>
          </a:r>
        </a:p>
      </dsp:txBody>
      <dsp:txXfrm>
        <a:off x="4571127" y="569940"/>
        <a:ext cx="1271543" cy="847695"/>
      </dsp:txXfrm>
    </dsp:sp>
    <dsp:sp modelId="{8A27EB0C-FEE2-BE49-9979-EC1C219DE78D}">
      <dsp:nvSpPr>
        <dsp:cNvPr id="0" name=""/>
        <dsp:cNvSpPr/>
      </dsp:nvSpPr>
      <dsp:spPr>
        <a:xfrm>
          <a:off x="4129519" y="1523597"/>
          <a:ext cx="1695390" cy="166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463" lvl="1" indent="0" algn="l" defTabSz="533400">
            <a:lnSpc>
              <a:spcPct val="90000"/>
            </a:lnSpc>
            <a:spcBef>
              <a:spcPct val="0"/>
            </a:spcBef>
            <a:spcAft>
              <a:spcPct val="15000"/>
            </a:spcAft>
            <a:buChar char="•"/>
          </a:pPr>
          <a:endParaRPr lang="en-US" sz="1200" kern="1200" dirty="0"/>
        </a:p>
        <a:p>
          <a:pPr marL="17463" lvl="1" indent="0" algn="l" defTabSz="533400">
            <a:lnSpc>
              <a:spcPct val="90000"/>
            </a:lnSpc>
            <a:spcBef>
              <a:spcPct val="0"/>
            </a:spcBef>
            <a:spcAft>
              <a:spcPct val="15000"/>
            </a:spcAft>
            <a:buChar char="•"/>
          </a:pPr>
          <a:r>
            <a:rPr lang="en-IN" sz="1200" kern="1200" dirty="0"/>
            <a:t>It is the process of taking a grayscale image and converting it to binary image.</a:t>
          </a:r>
          <a:endParaRPr lang="en-US" sz="1200" kern="1200" dirty="0"/>
        </a:p>
      </dsp:txBody>
      <dsp:txXfrm>
        <a:off x="4129519" y="1523597"/>
        <a:ext cx="1695390" cy="1667250"/>
      </dsp:txXfrm>
    </dsp:sp>
    <dsp:sp modelId="{0CD56FB9-D72E-9940-8548-010CDB0C9363}">
      <dsp:nvSpPr>
        <dsp:cNvPr id="0" name=""/>
        <dsp:cNvSpPr/>
      </dsp:nvSpPr>
      <dsp:spPr>
        <a:xfrm>
          <a:off x="6032757" y="569940"/>
          <a:ext cx="2119238" cy="847695"/>
        </a:xfrm>
        <a:prstGeom prst="chevron">
          <a:avLst/>
        </a:prstGeom>
        <a:solidFill>
          <a:schemeClr val="accent3">
            <a:hueOff val="-5062304"/>
            <a:satOff val="-1519"/>
            <a:lumOff val="-424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Thinning</a:t>
          </a:r>
          <a:endParaRPr lang="ru-RU" sz="1600" b="1" kern="1200" dirty="0">
            <a:effectLst/>
            <a:latin typeface="+mj-lt"/>
          </a:endParaRPr>
        </a:p>
      </dsp:txBody>
      <dsp:txXfrm>
        <a:off x="6456605" y="569940"/>
        <a:ext cx="1271543" cy="847695"/>
      </dsp:txXfrm>
    </dsp:sp>
    <dsp:sp modelId="{F38F5139-7DF1-3240-BF8A-0D0B02C34E33}">
      <dsp:nvSpPr>
        <dsp:cNvPr id="0" name=""/>
        <dsp:cNvSpPr/>
      </dsp:nvSpPr>
      <dsp:spPr>
        <a:xfrm>
          <a:off x="6032757" y="1523597"/>
          <a:ext cx="1695390" cy="166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ts val="0"/>
            </a:spcAft>
            <a:buChar char="•"/>
          </a:pPr>
          <a:endParaRPr lang="en-US" sz="1200" kern="1200" dirty="0">
            <a:latin typeface="+mn-lt"/>
            <a:ea typeface="+mn-ea"/>
            <a:cs typeface="+mn-cs"/>
          </a:endParaRPr>
        </a:p>
        <a:p>
          <a:pPr marL="0" lvl="0" indent="0" algn="l" defTabSz="533400">
            <a:lnSpc>
              <a:spcPct val="90000"/>
            </a:lnSpc>
            <a:spcBef>
              <a:spcPct val="0"/>
            </a:spcBef>
            <a:spcAft>
              <a:spcPts val="0"/>
            </a:spcAft>
            <a:buChar char="•"/>
          </a:pPr>
          <a:r>
            <a:rPr lang="en-IN" sz="1200" kern="1200" dirty="0"/>
            <a:t>It is a process of extracting a skeleton from an object in a digital image. </a:t>
          </a:r>
          <a:endParaRPr lang="en-US" sz="1200" kern="1200" dirty="0">
            <a:latin typeface="+mn-lt"/>
            <a:ea typeface="+mn-ea"/>
            <a:cs typeface="+mn-cs"/>
          </a:endParaRPr>
        </a:p>
      </dsp:txBody>
      <dsp:txXfrm>
        <a:off x="6032757" y="1523597"/>
        <a:ext cx="1695390" cy="1667250"/>
      </dsp:txXfrm>
    </dsp:sp>
    <dsp:sp modelId="{BB3B3198-26D7-164E-981A-C5A96DD0DBEF}">
      <dsp:nvSpPr>
        <dsp:cNvPr id="0" name=""/>
        <dsp:cNvSpPr/>
      </dsp:nvSpPr>
      <dsp:spPr>
        <a:xfrm>
          <a:off x="7935996" y="569940"/>
          <a:ext cx="2119238" cy="847695"/>
        </a:xfrm>
        <a:prstGeom prst="chevron">
          <a:avLst/>
        </a:prstGeom>
        <a:solidFill>
          <a:schemeClr val="accent3">
            <a:hueOff val="-6749738"/>
            <a:satOff val="-2025"/>
            <a:lumOff val="-566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effectLst/>
              <a:latin typeface="+mj-lt"/>
            </a:rPr>
            <a:t>Minutiae Extraction</a:t>
          </a:r>
          <a:endParaRPr lang="ru-RU" sz="1600" b="1" kern="1200" dirty="0">
            <a:effectLst/>
            <a:latin typeface="+mj-lt"/>
          </a:endParaRPr>
        </a:p>
      </dsp:txBody>
      <dsp:txXfrm>
        <a:off x="8359844" y="569940"/>
        <a:ext cx="1271543" cy="847695"/>
      </dsp:txXfrm>
    </dsp:sp>
    <dsp:sp modelId="{7DDD8217-14DA-AF4E-9FE3-03C109C46553}">
      <dsp:nvSpPr>
        <dsp:cNvPr id="0" name=""/>
        <dsp:cNvSpPr/>
      </dsp:nvSpPr>
      <dsp:spPr>
        <a:xfrm>
          <a:off x="7935996" y="1523597"/>
          <a:ext cx="1695390" cy="1667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ts val="0"/>
            </a:spcAft>
            <a:buChar char="•"/>
          </a:pPr>
          <a:endParaRPr lang="en-US" sz="1100" kern="1200" dirty="0">
            <a:latin typeface="+mn-lt"/>
            <a:ea typeface="+mn-ea"/>
            <a:cs typeface="+mn-cs"/>
          </a:endParaRPr>
        </a:p>
        <a:p>
          <a:pPr marL="0" lvl="0" indent="0" algn="l" defTabSz="533400">
            <a:lnSpc>
              <a:spcPct val="90000"/>
            </a:lnSpc>
            <a:spcBef>
              <a:spcPct val="0"/>
            </a:spcBef>
            <a:spcAft>
              <a:spcPts val="0"/>
            </a:spcAft>
            <a:buChar char="•"/>
          </a:pPr>
          <a:r>
            <a:rPr lang="en-US" sz="1100" kern="1200" dirty="0"/>
            <a:t>Extracting the features of fingerprint called as minutiae.</a:t>
          </a:r>
          <a:endParaRPr lang="en-US" sz="1100" kern="1200" dirty="0">
            <a:latin typeface="+mn-lt"/>
            <a:ea typeface="+mn-ea"/>
            <a:cs typeface="+mn-cs"/>
          </a:endParaRPr>
        </a:p>
      </dsp:txBody>
      <dsp:txXfrm>
        <a:off x="7935996" y="1523597"/>
        <a:ext cx="1695390" cy="16672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pPr/>
              <a:t>7/21/2020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pPr/>
              <a:t>7/21/2020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solidFill>
                  <a:schemeClr val="tx1"/>
                </a:solidFill>
              </a:defRPr>
            </a:lvl2pPr>
            <a:lvl3pPr marL="612648" indent="-228600">
              <a:buClr>
                <a:schemeClr val="tx1"/>
              </a:buClr>
              <a:buFont typeface="+mj-lt"/>
              <a:buAutoNum type="arabicPeriod"/>
              <a:defRPr sz="1100">
                <a:solidFill>
                  <a:schemeClr val="tx1"/>
                </a:solidFill>
              </a:defRPr>
            </a:lvl3pPr>
            <a:lvl4pPr marL="795528" indent="-228600">
              <a:buClr>
                <a:schemeClr val="tx1"/>
              </a:buClr>
              <a:buFont typeface="+mj-lt"/>
              <a:buAutoNum type="arabicPeriod"/>
              <a:defRPr sz="1100">
                <a:solidFill>
                  <a:schemeClr val="tx1"/>
                </a:solidFill>
              </a:defRPr>
            </a:lvl4pPr>
            <a:lvl5pPr marL="978408" indent="-228600">
              <a:buClr>
                <a:schemeClr val="tx1"/>
              </a:buClr>
              <a:buFont typeface="+mj-lt"/>
              <a:buAutoNum type="arabicPeriod"/>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pPr/>
              <a:t>7/21/2020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942871"/>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1973589"/>
            <a:ext cx="5711810" cy="3941540"/>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21039"/>
            <a:ext cx="4589130" cy="5603086"/>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03250"/>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noProof="0" smtClean="0"/>
              <a:pPr/>
              <a:t>7/21/2020</a:t>
            </a:fld>
            <a:endParaRPr lang="en-US" noProof="0"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noProof="0" dirty="0"/>
          </a:p>
        </p:txBody>
      </p:sp>
      <p:sp>
        <p:nvSpPr>
          <p:cNvPr id="7" name="Slide Number Placeholder 6"/>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404638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4217870" y="0"/>
            <a:ext cx="3599236" cy="6857999"/>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noProof="0" smtClean="0"/>
              <a:pPr/>
              <a:t>7/21/2020</a:t>
            </a:fld>
            <a:endParaRPr lang="en-US" noProof="0"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1397075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noProof="0" smtClean="0"/>
              <a:pPr/>
              <a:t>7/21/2020</a:t>
            </a:fld>
            <a:endParaRPr lang="en-US" noProof="0"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solidFill>
        <a:effectLst/>
      </p:bgPr>
    </p:bg>
    <p:spTree>
      <p:nvGrpSpPr>
        <p:cNvPr id="1" name=""/>
        <p:cNvGrpSpPr/>
        <p:nvPr/>
      </p:nvGrpSpPr>
      <p:grpSpPr>
        <a:xfrm>
          <a:off x="0" y="0"/>
          <a:ext cx="0" cy="0"/>
          <a:chOff x="0" y="0"/>
          <a:chExt cx="0" cy="0"/>
        </a:xfrm>
      </p:grpSpPr>
      <p:sp>
        <p:nvSpPr>
          <p:cNvPr id="15" name="Rectangle">
            <a:extLst>
              <a:ext uri="{FF2B5EF4-FFF2-40B4-BE49-F238E27FC236}">
                <a16:creationId xmlns:a16="http://schemas.microsoft.com/office/drawing/2014/main" id="{64248D99-2B30-464D-B9B7-4E5C3A1F3FB2}"/>
              </a:ext>
            </a:extLst>
          </p:cNvPr>
          <p:cNvSpPr/>
          <p:nvPr userDrawn="1"/>
        </p:nvSpPr>
        <p:spPr>
          <a:xfrm flipH="1">
            <a:off x="0" y="0"/>
            <a:ext cx="6096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6" name="Rectangle">
            <a:extLst>
              <a:ext uri="{FF2B5EF4-FFF2-40B4-BE49-F238E27FC236}">
                <a16:creationId xmlns:a16="http://schemas.microsoft.com/office/drawing/2014/main" id="{3FAFF55B-FDE6-394B-A39B-22627D8FB6E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097280" y="2958274"/>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515944" y="2958273"/>
            <a:ext cx="4639736" cy="2910821"/>
          </a:xfrm>
        </p:spPr>
        <p:txBody>
          <a:bodyPr>
            <a:normAutofit/>
          </a:bodyPr>
          <a:lstStyle>
            <a:lvl1pPr>
              <a:defRPr sz="1600">
                <a:solidFill>
                  <a:schemeClr val="tx1"/>
                </a:solidFill>
              </a:defRPr>
            </a:lvl1pPr>
            <a:lvl2pPr>
              <a:defRPr sz="14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noProof="0" smtClean="0"/>
              <a:pPr/>
              <a:t>7/21/2020</a:t>
            </a:fld>
            <a:endParaRPr lang="en-US" noProof="0"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noProof="0"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17" name="Title Placeholder 1">
            <a:extLst>
              <a:ext uri="{FF2B5EF4-FFF2-40B4-BE49-F238E27FC236}">
                <a16:creationId xmlns:a16="http://schemas.microsoft.com/office/drawing/2014/main" id="{99E345E4-E77C-484E-9FBB-E4EC71F08545}"/>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42322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83ACCAC0-2C8A-CE43-8C55-22BB53C73920}"/>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pPr/>
              <a:t>7/21/2020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14" name="Title Placeholder 1">
            <a:extLst>
              <a:ext uri="{FF2B5EF4-FFF2-40B4-BE49-F238E27FC236}">
                <a16:creationId xmlns:a16="http://schemas.microsoft.com/office/drawing/2014/main" id="{D4076461-FF7A-8843-B7F9-D041F3FB22FC}"/>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020399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noProof="0" smtClean="0"/>
              <a:pPr/>
              <a:t>7/21/2020</a:t>
            </a:fld>
            <a:endParaRPr lang="en-US" noProof="0"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noProof="0"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193086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942871"/>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pPr/>
              <a:t>7/21/2020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247229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pPr/>
              <a:t>7/21/2020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195754"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195754"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pPr/>
              <a:t>7/21/2020</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pPr/>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pPr/>
              <a:t>7/21/2020</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pPr/>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93" r:id="rId2"/>
    <p:sldLayoutId id="2147483675" r:id="rId3"/>
    <p:sldLayoutId id="2147483684" r:id="rId4"/>
    <p:sldLayoutId id="2147483678" r:id="rId5"/>
    <p:sldLayoutId id="2147483688" r:id="rId6"/>
    <p:sldLayoutId id="2147483679" r:id="rId7"/>
    <p:sldLayoutId id="2147483692" r:id="rId8"/>
    <p:sldLayoutId id="2147483691" r:id="rId9"/>
    <p:sldLayoutId id="2147483690" r:id="rId10"/>
    <p:sldLayoutId id="2147483689" r:id="rId11"/>
    <p:sldLayoutId id="2147483683" r:id="rId12"/>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p:txBody>
          <a:bodyPr/>
          <a:lstStyle/>
          <a:p>
            <a:r>
              <a:rPr lang="en-US" dirty="0"/>
              <a:t>Fingerprint minutiae extraction</a:t>
            </a:r>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u="sng" dirty="0"/>
              <a:t>Group no. 10</a:t>
            </a:r>
          </a:p>
        </p:txBody>
      </p:sp>
    </p:spTree>
    <p:extLst>
      <p:ext uri="{BB962C8B-B14F-4D97-AF65-F5344CB8AC3E}">
        <p14:creationId xmlns:p14="http://schemas.microsoft.com/office/powerpoint/2010/main" val="183336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B0B0A-8534-4511-95BB-E81F55906601}"/>
              </a:ext>
            </a:extLst>
          </p:cNvPr>
          <p:cNvSpPr>
            <a:spLocks noGrp="1"/>
          </p:cNvSpPr>
          <p:nvPr>
            <p:ph type="title"/>
          </p:nvPr>
        </p:nvSpPr>
        <p:spPr/>
        <p:txBody>
          <a:bodyPr>
            <a:normAutofit fontScale="90000"/>
          </a:bodyPr>
          <a:lstStyle/>
          <a:p>
            <a:r>
              <a:rPr lang="en-US" dirty="0"/>
              <a:t>Sensors used for Image Acquisition</a:t>
            </a:r>
          </a:p>
        </p:txBody>
      </p:sp>
      <p:sp>
        <p:nvSpPr>
          <p:cNvPr id="3" name="Content Placeholder 2">
            <a:extLst>
              <a:ext uri="{FF2B5EF4-FFF2-40B4-BE49-F238E27FC236}">
                <a16:creationId xmlns:a16="http://schemas.microsoft.com/office/drawing/2014/main" id="{C2FDE727-D143-417B-B8E8-CC12430640B5}"/>
              </a:ext>
            </a:extLst>
          </p:cNvPr>
          <p:cNvSpPr>
            <a:spLocks noGrp="1"/>
          </p:cNvSpPr>
          <p:nvPr>
            <p:ph sz="half" idx="2"/>
          </p:nvPr>
        </p:nvSpPr>
        <p:spPr/>
        <p:txBody>
          <a:bodyPr>
            <a:normAutofit/>
          </a:bodyPr>
          <a:lstStyle/>
          <a:p>
            <a:pPr>
              <a:buFont typeface="Arial" panose="020B0604020202020204" pitchFamily="34" charset="0"/>
              <a:buChar char="•"/>
            </a:pPr>
            <a:r>
              <a:rPr lang="en-US" sz="1200" b="1" dirty="0"/>
              <a:t>1. Optical sensor </a:t>
            </a:r>
            <a:r>
              <a:rPr lang="en-US" sz="1200" dirty="0"/>
              <a:t>works on the principle of frustrated total internal reflection. The glass platen is illuminated by LED light. When a finger is placed on the glass plate light falling on the ridges is reflected and is captured by CCD array.</a:t>
            </a:r>
          </a:p>
          <a:p>
            <a:pPr>
              <a:buFont typeface="Arial" panose="020B0604020202020204" pitchFamily="34" charset="0"/>
              <a:buChar char="•"/>
            </a:pPr>
            <a:r>
              <a:rPr lang="en-US" sz="1200" b="1" dirty="0"/>
              <a:t>2. Solid-state Sensor</a:t>
            </a:r>
          </a:p>
          <a:p>
            <a:r>
              <a:rPr lang="en-US" sz="1200" u="sng" dirty="0" err="1"/>
              <a:t>i</a:t>
            </a:r>
            <a:r>
              <a:rPr lang="en-US" sz="1200" u="sng" dirty="0"/>
              <a:t>. Capacitive</a:t>
            </a:r>
            <a:r>
              <a:rPr lang="en-US" sz="1200" dirty="0"/>
              <a:t>: It captures the fingerprint image by voltage measurement between an array of capacitors and the fingerprint ridges</a:t>
            </a:r>
          </a:p>
          <a:p>
            <a:r>
              <a:rPr lang="en-US" sz="1200" u="sng" dirty="0"/>
              <a:t>.ii. Pressure sensitive: I</a:t>
            </a:r>
            <a:r>
              <a:rPr lang="en-US" sz="1200" dirty="0"/>
              <a:t>t is made of piezoelectric material and the pressure difference between ridges and furrows is converted into an electrical signal.</a:t>
            </a:r>
          </a:p>
          <a:p>
            <a:r>
              <a:rPr lang="en-US" sz="1200" u="sng" dirty="0"/>
              <a:t>iii. Temperature sensitive: I</a:t>
            </a:r>
            <a:r>
              <a:rPr lang="en-US" sz="1200" dirty="0"/>
              <a:t>t converts the temperature differential between the ridges which touch the surface and furrows which are above the surface into electrical signal.</a:t>
            </a:r>
          </a:p>
          <a:p>
            <a:r>
              <a:rPr lang="en-US" sz="1200" dirty="0"/>
              <a:t>Frustrated TIR occurs when a third medium with a higher refractive index than the second is brought extremely close to the boundary between the first and second mediums.</a:t>
            </a:r>
          </a:p>
        </p:txBody>
      </p:sp>
      <p:sp>
        <p:nvSpPr>
          <p:cNvPr id="4" name="Content Placeholder 3">
            <a:extLst>
              <a:ext uri="{FF2B5EF4-FFF2-40B4-BE49-F238E27FC236}">
                <a16:creationId xmlns:a16="http://schemas.microsoft.com/office/drawing/2014/main" id="{F447D5F4-86DC-4CA6-BAC4-1AC2F07E889A}"/>
              </a:ext>
            </a:extLst>
          </p:cNvPr>
          <p:cNvSpPr>
            <a:spLocks noGrp="1"/>
          </p:cNvSpPr>
          <p:nvPr>
            <p:ph sz="half" idx="14"/>
          </p:nvPr>
        </p:nvSpPr>
        <p:spPr/>
        <p:txBody>
          <a:bodyPr>
            <a:normAutofit/>
          </a:bodyPr>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indent="0">
              <a:buNone/>
            </a:pPr>
            <a:r>
              <a:rPr lang="en-US" sz="1200" dirty="0"/>
              <a:t>                                    Optical sensor</a:t>
            </a:r>
          </a:p>
          <a:p>
            <a:endParaRPr lang="en-US" sz="1200" dirty="0"/>
          </a:p>
          <a:p>
            <a:endParaRPr lang="en-US" sz="1200" dirty="0"/>
          </a:p>
          <a:p>
            <a:endParaRPr lang="en-US" sz="1200" dirty="0"/>
          </a:p>
          <a:p>
            <a:endParaRPr lang="en-US" sz="1200" dirty="0"/>
          </a:p>
          <a:p>
            <a:endParaRPr lang="en-US" sz="1200" dirty="0"/>
          </a:p>
          <a:p>
            <a:pPr marL="0" indent="0">
              <a:buNone/>
            </a:pPr>
            <a:r>
              <a:rPr lang="en-US" sz="1200" dirty="0"/>
              <a:t>                                 Solid state sensor</a:t>
            </a:r>
          </a:p>
        </p:txBody>
      </p:sp>
      <p:pic>
        <p:nvPicPr>
          <p:cNvPr id="6" name="Picture 5">
            <a:extLst>
              <a:ext uri="{FF2B5EF4-FFF2-40B4-BE49-F238E27FC236}">
                <a16:creationId xmlns:a16="http://schemas.microsoft.com/office/drawing/2014/main" id="{F50256A3-1F2F-4BE4-B0DB-2453D2D1C1A9}"/>
              </a:ext>
            </a:extLst>
          </p:cNvPr>
          <p:cNvPicPr>
            <a:picLocks noChangeAspect="1"/>
          </p:cNvPicPr>
          <p:nvPr/>
        </p:nvPicPr>
        <p:blipFill rotWithShape="1">
          <a:blip r:embed="rId2"/>
          <a:srcRect r="22198" b="18396"/>
          <a:stretch/>
        </p:blipFill>
        <p:spPr>
          <a:xfrm>
            <a:off x="1400306" y="1530455"/>
            <a:ext cx="2736689" cy="1614619"/>
          </a:xfrm>
          <a:prstGeom prst="rect">
            <a:avLst/>
          </a:prstGeom>
        </p:spPr>
      </p:pic>
      <p:pic>
        <p:nvPicPr>
          <p:cNvPr id="8" name="Picture 7">
            <a:extLst>
              <a:ext uri="{FF2B5EF4-FFF2-40B4-BE49-F238E27FC236}">
                <a16:creationId xmlns:a16="http://schemas.microsoft.com/office/drawing/2014/main" id="{5B6472E5-E9D2-4A22-8932-7EF659D20CFB}"/>
              </a:ext>
            </a:extLst>
          </p:cNvPr>
          <p:cNvPicPr>
            <a:picLocks noChangeAspect="1"/>
          </p:cNvPicPr>
          <p:nvPr/>
        </p:nvPicPr>
        <p:blipFill rotWithShape="1">
          <a:blip r:embed="rId3"/>
          <a:srcRect r="38700" b="20903"/>
          <a:stretch/>
        </p:blipFill>
        <p:spPr>
          <a:xfrm>
            <a:off x="1604589" y="3811683"/>
            <a:ext cx="2088522" cy="1515862"/>
          </a:xfrm>
          <a:prstGeom prst="rect">
            <a:avLst/>
          </a:prstGeom>
        </p:spPr>
      </p:pic>
    </p:spTree>
    <p:extLst>
      <p:ext uri="{BB962C8B-B14F-4D97-AF65-F5344CB8AC3E}">
        <p14:creationId xmlns:p14="http://schemas.microsoft.com/office/powerpoint/2010/main" val="151228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Fingerprint Scanning</a:t>
            </a:r>
            <a:endParaRPr lang="en-US" dirty="0"/>
          </a:p>
        </p:txBody>
      </p:sp>
      <p:sp>
        <p:nvSpPr>
          <p:cNvPr id="3" name="Content Placeholder 2"/>
          <p:cNvSpPr>
            <a:spLocks noGrp="1"/>
          </p:cNvSpPr>
          <p:nvPr>
            <p:ph sz="half" idx="2"/>
          </p:nvPr>
        </p:nvSpPr>
        <p:spPr>
          <a:xfrm>
            <a:off x="5443870" y="1973589"/>
            <a:ext cx="5711810" cy="3832851"/>
          </a:xfrm>
        </p:spPr>
        <p:txBody>
          <a:bodyPr/>
          <a:lstStyle/>
          <a:p>
            <a:pPr>
              <a:buFont typeface="Arial" panose="020B0604020202020204" pitchFamily="34" charset="0"/>
              <a:buChar char="•"/>
            </a:pPr>
            <a:r>
              <a:rPr lang="en-US" sz="1200" dirty="0"/>
              <a:t>The sensor array is coincident with the focal plane, it produces an output proportional to the integral of light received at each sensor.</a:t>
            </a:r>
          </a:p>
          <a:p>
            <a:pPr>
              <a:buFont typeface="Arial" panose="020B0604020202020204" pitchFamily="34" charset="0"/>
              <a:buChar char="•"/>
            </a:pPr>
            <a:r>
              <a:rPr lang="en-US" sz="1200" dirty="0"/>
              <a:t>This image is then digitized using sampling and quantization. The output is a digital image.</a:t>
            </a:r>
          </a:p>
          <a:p>
            <a:endParaRPr lang="en-US" dirty="0"/>
          </a:p>
        </p:txBody>
      </p:sp>
      <p:pic>
        <p:nvPicPr>
          <p:cNvPr id="32770" name="Picture 2"/>
          <p:cNvPicPr>
            <a:picLocks noGrp="1" noChangeAspect="1" noChangeArrowheads="1"/>
          </p:cNvPicPr>
          <p:nvPr>
            <p:ph sz="half" idx="14"/>
          </p:nvPr>
        </p:nvPicPr>
        <p:blipFill>
          <a:blip r:embed="rId2"/>
          <a:srcRect l="35136" t="17482" r="35310" b="14334"/>
          <a:stretch>
            <a:fillRect/>
          </a:stretch>
        </p:blipFill>
        <p:spPr bwMode="auto">
          <a:xfrm>
            <a:off x="1371598" y="1630680"/>
            <a:ext cx="2988689" cy="387858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7C633-6FA1-4FBC-8E61-54FEB4587827}"/>
              </a:ext>
            </a:extLst>
          </p:cNvPr>
          <p:cNvSpPr>
            <a:spLocks noGrp="1"/>
          </p:cNvSpPr>
          <p:nvPr>
            <p:ph type="title"/>
          </p:nvPr>
        </p:nvSpPr>
        <p:spPr>
          <a:xfrm>
            <a:off x="5752730" y="942871"/>
            <a:ext cx="5402950" cy="587584"/>
          </a:xfrm>
        </p:spPr>
        <p:txBody>
          <a:bodyPr/>
          <a:lstStyle/>
          <a:p>
            <a:r>
              <a:rPr lang="en-US" u="sng" dirty="0"/>
              <a:t>Image Enhancement</a:t>
            </a:r>
          </a:p>
        </p:txBody>
      </p:sp>
      <p:sp>
        <p:nvSpPr>
          <p:cNvPr id="3" name="Content Placeholder 2">
            <a:extLst>
              <a:ext uri="{FF2B5EF4-FFF2-40B4-BE49-F238E27FC236}">
                <a16:creationId xmlns:a16="http://schemas.microsoft.com/office/drawing/2014/main" id="{EDF69AA2-97D6-4693-9E8A-BEBB49A5C6F9}"/>
              </a:ext>
            </a:extLst>
          </p:cNvPr>
          <p:cNvSpPr>
            <a:spLocks noGrp="1"/>
          </p:cNvSpPr>
          <p:nvPr>
            <p:ph sz="half" idx="2"/>
          </p:nvPr>
        </p:nvSpPr>
        <p:spPr>
          <a:xfrm>
            <a:off x="5752730" y="1973589"/>
            <a:ext cx="5402950" cy="3941540"/>
          </a:xfrm>
        </p:spPr>
        <p:txBody>
          <a:bodyPr>
            <a:normAutofit/>
          </a:bodyPr>
          <a:lstStyle/>
          <a:p>
            <a:pPr>
              <a:buFont typeface="Arial" pitchFamily="34" charset="0"/>
              <a:buChar char="•"/>
            </a:pPr>
            <a:r>
              <a:rPr lang="en-US" sz="1200" dirty="0"/>
              <a:t>Fingerprint image enhancement is the process of applying techniques to reduce noise and to emphasize fingerprint image in order to increase perceptibility and facilitate the identification of ridge valley structures and hence their features.</a:t>
            </a:r>
          </a:p>
          <a:p>
            <a:pPr>
              <a:buFont typeface="Arial" pitchFamily="34" charset="0"/>
              <a:buChar char="•"/>
            </a:pPr>
            <a:r>
              <a:rPr lang="en-IN" sz="1200" dirty="0"/>
              <a:t>It generally deals with two major problems – </a:t>
            </a:r>
            <a:r>
              <a:rPr lang="en-IN" sz="1200" b="1" dirty="0"/>
              <a:t>contrast</a:t>
            </a:r>
            <a:r>
              <a:rPr lang="en-IN" sz="1200" dirty="0"/>
              <a:t> and </a:t>
            </a:r>
            <a:r>
              <a:rPr lang="en-IN" sz="1200" b="1" dirty="0"/>
              <a:t>noise</a:t>
            </a:r>
            <a:r>
              <a:rPr lang="en-IN" sz="1200" dirty="0"/>
              <a:t>.</a:t>
            </a:r>
          </a:p>
          <a:p>
            <a:pPr>
              <a:buFont typeface="Arial" pitchFamily="34" charset="0"/>
              <a:buChar char="•"/>
            </a:pPr>
            <a:r>
              <a:rPr lang="en-IN" sz="1200" b="1" dirty="0"/>
              <a:t>Contrast correction</a:t>
            </a:r>
            <a:r>
              <a:rPr lang="en-IN" sz="1200" dirty="0"/>
              <a:t>: It can be achieved by using histogram equalization technique.</a:t>
            </a:r>
          </a:p>
          <a:p>
            <a:pPr>
              <a:buFont typeface="Arial" pitchFamily="34" charset="0"/>
              <a:buChar char="•"/>
            </a:pPr>
            <a:r>
              <a:rPr lang="en-IN" sz="1200" b="1" dirty="0"/>
              <a:t>Noise removal</a:t>
            </a:r>
            <a:r>
              <a:rPr lang="en-IN" sz="1200" dirty="0"/>
              <a:t>: It can be achieved by using various filtering methods such as Median filtering or Wiener filtering.</a:t>
            </a:r>
          </a:p>
          <a:p>
            <a:pPr>
              <a:buNone/>
            </a:pPr>
            <a:endParaRPr lang="en-US" sz="1200" dirty="0"/>
          </a:p>
          <a:p>
            <a:pPr>
              <a:buFont typeface="Arial" pitchFamily="34" charset="0"/>
              <a:buChar char="•"/>
            </a:pPr>
            <a:endParaRPr lang="en-US" sz="1200" dirty="0"/>
          </a:p>
          <a:p>
            <a:pPr marL="0" indent="0">
              <a:buNone/>
            </a:pPr>
            <a:endParaRPr lang="en-US" dirty="0"/>
          </a:p>
        </p:txBody>
      </p:sp>
      <p:pic>
        <p:nvPicPr>
          <p:cNvPr id="1026" name="Picture 2"/>
          <p:cNvPicPr>
            <a:picLocks noGrp="1" noChangeAspect="1" noChangeArrowheads="1"/>
          </p:cNvPicPr>
          <p:nvPr>
            <p:ph sz="half" idx="14"/>
          </p:nvPr>
        </p:nvPicPr>
        <p:blipFill>
          <a:blip r:embed="rId2"/>
          <a:srcRect l="25082" t="29010" r="34365" b="23345"/>
          <a:stretch>
            <a:fillRect/>
          </a:stretch>
        </p:blipFill>
        <p:spPr bwMode="auto">
          <a:xfrm>
            <a:off x="1839319" y="3806404"/>
            <a:ext cx="2678464" cy="1770115"/>
          </a:xfrm>
          <a:prstGeom prst="rect">
            <a:avLst/>
          </a:prstGeom>
          <a:noFill/>
          <a:ln w="9525">
            <a:noFill/>
            <a:miter lim="800000"/>
            <a:headEnd/>
            <a:tailEnd/>
          </a:ln>
          <a:effectLst/>
        </p:spPr>
      </p:pic>
      <p:pic>
        <p:nvPicPr>
          <p:cNvPr id="9" name="Picture 8" descr="contrast2.png"/>
          <p:cNvPicPr>
            <a:picLocks noChangeAspect="1"/>
          </p:cNvPicPr>
          <p:nvPr/>
        </p:nvPicPr>
        <p:blipFill>
          <a:blip r:embed="rId3"/>
          <a:stretch>
            <a:fillRect/>
          </a:stretch>
        </p:blipFill>
        <p:spPr>
          <a:xfrm>
            <a:off x="1577847" y="1492137"/>
            <a:ext cx="3216774" cy="1524989"/>
          </a:xfrm>
          <a:prstGeom prst="rect">
            <a:avLst/>
          </a:prstGeom>
        </p:spPr>
      </p:pic>
      <p:sp>
        <p:nvSpPr>
          <p:cNvPr id="6" name="TextBox 5"/>
          <p:cNvSpPr txBox="1"/>
          <p:nvPr/>
        </p:nvSpPr>
        <p:spPr>
          <a:xfrm>
            <a:off x="2468880" y="3129281"/>
            <a:ext cx="1656080" cy="246221"/>
          </a:xfrm>
          <a:prstGeom prst="rect">
            <a:avLst/>
          </a:prstGeom>
          <a:noFill/>
        </p:spPr>
        <p:txBody>
          <a:bodyPr wrap="square" rtlCol="0">
            <a:spAutoFit/>
          </a:bodyPr>
          <a:lstStyle/>
          <a:p>
            <a:r>
              <a:rPr lang="en-IN" sz="1000" dirty="0"/>
              <a:t>Contrast correction</a:t>
            </a:r>
            <a:endParaRPr lang="en-US" sz="1000" dirty="0"/>
          </a:p>
        </p:txBody>
      </p:sp>
      <p:sp>
        <p:nvSpPr>
          <p:cNvPr id="7" name="TextBox 6"/>
          <p:cNvSpPr txBox="1"/>
          <p:nvPr/>
        </p:nvSpPr>
        <p:spPr>
          <a:xfrm>
            <a:off x="2611120" y="5740401"/>
            <a:ext cx="2336800" cy="246221"/>
          </a:xfrm>
          <a:prstGeom prst="rect">
            <a:avLst/>
          </a:prstGeom>
          <a:noFill/>
        </p:spPr>
        <p:txBody>
          <a:bodyPr wrap="square" rtlCol="0">
            <a:spAutoFit/>
          </a:bodyPr>
          <a:lstStyle/>
          <a:p>
            <a:r>
              <a:rPr lang="en-IN" sz="1000" dirty="0"/>
              <a:t>Noise removal</a:t>
            </a:r>
            <a:endParaRPr lang="en-US" sz="1000" dirty="0"/>
          </a:p>
        </p:txBody>
      </p:sp>
    </p:spTree>
    <p:extLst>
      <p:ext uri="{BB962C8B-B14F-4D97-AF65-F5344CB8AC3E}">
        <p14:creationId xmlns:p14="http://schemas.microsoft.com/office/powerpoint/2010/main" val="1494765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4CFA-FE8D-4CB1-80BE-62AD3BCE8B49}"/>
              </a:ext>
            </a:extLst>
          </p:cNvPr>
          <p:cNvSpPr>
            <a:spLocks noGrp="1"/>
          </p:cNvSpPr>
          <p:nvPr>
            <p:ph type="title"/>
          </p:nvPr>
        </p:nvSpPr>
        <p:spPr/>
        <p:txBody>
          <a:bodyPr/>
          <a:lstStyle/>
          <a:p>
            <a:r>
              <a:rPr lang="en-US" dirty="0"/>
              <a:t>1. Contrast Correction</a:t>
            </a:r>
          </a:p>
        </p:txBody>
      </p:sp>
      <p:sp>
        <p:nvSpPr>
          <p:cNvPr id="3" name="Content Placeholder 2">
            <a:extLst>
              <a:ext uri="{FF2B5EF4-FFF2-40B4-BE49-F238E27FC236}">
                <a16:creationId xmlns:a16="http://schemas.microsoft.com/office/drawing/2014/main" id="{099C83C3-D136-4DED-AB02-ED67B40915BD}"/>
              </a:ext>
            </a:extLst>
          </p:cNvPr>
          <p:cNvSpPr>
            <a:spLocks noGrp="1"/>
          </p:cNvSpPr>
          <p:nvPr>
            <p:ph sz="half" idx="2"/>
          </p:nvPr>
        </p:nvSpPr>
        <p:spPr/>
        <p:txBody>
          <a:bodyPr/>
          <a:lstStyle/>
          <a:p>
            <a:pPr>
              <a:buFont typeface="Arial" panose="020B0604020202020204" pitchFamily="34" charset="0"/>
              <a:buChar char="•"/>
            </a:pPr>
            <a:r>
              <a:rPr lang="en-US" sz="1200" dirty="0"/>
              <a:t>Using Histogram Equalization Technique.</a:t>
            </a:r>
          </a:p>
          <a:p>
            <a:pPr>
              <a:buFont typeface="Arial" panose="020B0604020202020204" pitchFamily="34" charset="0"/>
              <a:buChar char="•"/>
            </a:pPr>
            <a:r>
              <a:rPr lang="en-US" sz="1200" dirty="0"/>
              <a:t>Image intensity is adjusted.</a:t>
            </a:r>
          </a:p>
          <a:p>
            <a:pPr>
              <a:buFont typeface="Arial" panose="020B0604020202020204" pitchFamily="34" charset="0"/>
              <a:buChar char="•"/>
            </a:pPr>
            <a:r>
              <a:rPr lang="en-US" sz="1200" dirty="0"/>
              <a:t>Intensity is distributed on the histogram.</a:t>
            </a:r>
          </a:p>
          <a:p>
            <a:pPr>
              <a:buFont typeface="Arial" panose="020B0604020202020204" pitchFamily="34" charset="0"/>
              <a:buChar char="•"/>
            </a:pPr>
            <a:r>
              <a:rPr lang="en-US" sz="1200" dirty="0"/>
              <a:t>Spread of most frequent intensity value.</a:t>
            </a:r>
          </a:p>
          <a:p>
            <a:pPr>
              <a:buFont typeface="Arial" panose="020B0604020202020204" pitchFamily="34" charset="0"/>
              <a:buChar char="•"/>
            </a:pPr>
            <a:r>
              <a:rPr lang="en-US" sz="1200" dirty="0"/>
              <a:t>Mathematically,</a:t>
            </a:r>
          </a:p>
          <a:p>
            <a:pPr marL="0" indent="0">
              <a:buNone/>
            </a:pPr>
            <a:r>
              <a:rPr lang="en-US" sz="1200" dirty="0"/>
              <a:t>            </a:t>
            </a:r>
            <a:r>
              <a:rPr lang="en-US" sz="1200" b="1" dirty="0"/>
              <a:t> Ps(s) = </a:t>
            </a:r>
            <a:r>
              <a:rPr lang="en-US" sz="1200" b="1" dirty="0" err="1"/>
              <a:t>Pr</a:t>
            </a:r>
            <a:r>
              <a:rPr lang="en-US" sz="1200" b="1" dirty="0"/>
              <a:t>(r)[</a:t>
            </a:r>
            <a:r>
              <a:rPr lang="en-US" sz="1200" b="1" dirty="0" err="1"/>
              <a:t>dr</a:t>
            </a:r>
            <a:r>
              <a:rPr lang="en-US" sz="1200" b="1" dirty="0"/>
              <a:t>/ds]</a:t>
            </a:r>
          </a:p>
          <a:p>
            <a:pPr marL="0" indent="0">
              <a:buNone/>
            </a:pPr>
            <a:endParaRPr lang="en-US" dirty="0"/>
          </a:p>
        </p:txBody>
      </p:sp>
      <p:pic>
        <p:nvPicPr>
          <p:cNvPr id="14" name="Picture 13">
            <a:extLst>
              <a:ext uri="{FF2B5EF4-FFF2-40B4-BE49-F238E27FC236}">
                <a16:creationId xmlns:a16="http://schemas.microsoft.com/office/drawing/2014/main" id="{D407F512-3032-4EC1-8895-F5CED8697C7F}"/>
              </a:ext>
            </a:extLst>
          </p:cNvPr>
          <p:cNvPicPr>
            <a:picLocks noChangeAspect="1"/>
          </p:cNvPicPr>
          <p:nvPr/>
        </p:nvPicPr>
        <p:blipFill>
          <a:blip r:embed="rId2"/>
          <a:stretch>
            <a:fillRect/>
          </a:stretch>
        </p:blipFill>
        <p:spPr>
          <a:xfrm>
            <a:off x="1447810" y="3591718"/>
            <a:ext cx="2731362" cy="2048522"/>
          </a:xfrm>
          <a:prstGeom prst="rect">
            <a:avLst/>
          </a:prstGeom>
        </p:spPr>
      </p:pic>
      <p:sp>
        <p:nvSpPr>
          <p:cNvPr id="16" name="Content Placeholder 15">
            <a:extLst>
              <a:ext uri="{FF2B5EF4-FFF2-40B4-BE49-F238E27FC236}">
                <a16:creationId xmlns:a16="http://schemas.microsoft.com/office/drawing/2014/main" id="{E1D07861-CAAA-4528-98A2-BABA6D21A824}"/>
              </a:ext>
            </a:extLst>
          </p:cNvPr>
          <p:cNvSpPr>
            <a:spLocks noGrp="1"/>
          </p:cNvSpPr>
          <p:nvPr>
            <p:ph sz="half" idx="14"/>
          </p:nvPr>
        </p:nvSpPr>
        <p:spPr>
          <a:xfrm>
            <a:off x="518925" y="627457"/>
            <a:ext cx="4589130" cy="5603086"/>
          </a:xfrm>
        </p:spPr>
        <p:txBody>
          <a:bodyPr/>
          <a:lstStyle/>
          <a:p>
            <a:endParaRPr lang="en-US" dirty="0"/>
          </a:p>
          <a:p>
            <a:endParaRPr lang="en-US" dirty="0"/>
          </a:p>
          <a:p>
            <a:endParaRPr lang="en-US" dirty="0"/>
          </a:p>
          <a:p>
            <a:endParaRPr lang="en-US" dirty="0"/>
          </a:p>
          <a:p>
            <a:endParaRPr lang="en-US" dirty="0"/>
          </a:p>
          <a:p>
            <a:pPr marL="0" indent="0">
              <a:buNone/>
            </a:pPr>
            <a:r>
              <a:rPr lang="en-US" dirty="0"/>
              <a:t>                       </a:t>
            </a:r>
            <a:r>
              <a:rPr lang="en-US" sz="1200" dirty="0"/>
              <a:t>Histogram Equalization</a:t>
            </a:r>
          </a:p>
          <a:p>
            <a:endParaRPr lang="en-US" dirty="0"/>
          </a:p>
          <a:p>
            <a:endParaRPr lang="en-US" dirty="0"/>
          </a:p>
          <a:p>
            <a:endParaRPr lang="en-US" dirty="0"/>
          </a:p>
          <a:p>
            <a:pPr marL="0" indent="0">
              <a:buNone/>
            </a:pPr>
            <a:endParaRPr lang="en-US" dirty="0"/>
          </a:p>
          <a:p>
            <a:pPr marL="0" indent="0">
              <a:buNone/>
            </a:pPr>
            <a:endParaRPr lang="en-US" dirty="0"/>
          </a:p>
          <a:p>
            <a:pPr marL="0" indent="0">
              <a:buNone/>
            </a:pPr>
            <a:r>
              <a:rPr lang="en-US" dirty="0"/>
              <a:t>                          </a:t>
            </a:r>
            <a:r>
              <a:rPr lang="en-US" sz="1200" dirty="0"/>
              <a:t>Intensity distribution</a:t>
            </a:r>
          </a:p>
          <a:p>
            <a:endParaRPr lang="en-US" dirty="0"/>
          </a:p>
        </p:txBody>
      </p:sp>
      <p:pic>
        <p:nvPicPr>
          <p:cNvPr id="18" name="Picture 17">
            <a:extLst>
              <a:ext uri="{FF2B5EF4-FFF2-40B4-BE49-F238E27FC236}">
                <a16:creationId xmlns:a16="http://schemas.microsoft.com/office/drawing/2014/main" id="{428BAD72-47DD-498B-9437-F2212B1E6B76}"/>
              </a:ext>
            </a:extLst>
          </p:cNvPr>
          <p:cNvPicPr>
            <a:picLocks noChangeAspect="1"/>
          </p:cNvPicPr>
          <p:nvPr/>
        </p:nvPicPr>
        <p:blipFill>
          <a:blip r:embed="rId3"/>
          <a:stretch>
            <a:fillRect/>
          </a:stretch>
        </p:blipFill>
        <p:spPr>
          <a:xfrm>
            <a:off x="1179075" y="1164553"/>
            <a:ext cx="3268832" cy="1618072"/>
          </a:xfrm>
          <a:prstGeom prst="rect">
            <a:avLst/>
          </a:prstGeom>
        </p:spPr>
      </p:pic>
      <p:pic>
        <p:nvPicPr>
          <p:cNvPr id="20" name="Picture 19">
            <a:extLst>
              <a:ext uri="{FF2B5EF4-FFF2-40B4-BE49-F238E27FC236}">
                <a16:creationId xmlns:a16="http://schemas.microsoft.com/office/drawing/2014/main" id="{2A711C67-4FB1-47F7-ACEF-A235B4C00BCB}"/>
              </a:ext>
            </a:extLst>
          </p:cNvPr>
          <p:cNvPicPr>
            <a:picLocks noChangeAspect="1"/>
          </p:cNvPicPr>
          <p:nvPr/>
        </p:nvPicPr>
        <p:blipFill>
          <a:blip r:embed="rId2"/>
          <a:stretch>
            <a:fillRect/>
          </a:stretch>
        </p:blipFill>
        <p:spPr>
          <a:xfrm>
            <a:off x="1615651" y="3429000"/>
            <a:ext cx="2395679" cy="1796759"/>
          </a:xfrm>
          <a:prstGeom prst="rect">
            <a:avLst/>
          </a:prstGeom>
        </p:spPr>
      </p:pic>
    </p:spTree>
    <p:extLst>
      <p:ext uri="{BB962C8B-B14F-4D97-AF65-F5344CB8AC3E}">
        <p14:creationId xmlns:p14="http://schemas.microsoft.com/office/powerpoint/2010/main" val="1750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6236C-C553-4AC4-A35F-113841857BC5}"/>
              </a:ext>
            </a:extLst>
          </p:cNvPr>
          <p:cNvSpPr>
            <a:spLocks noGrp="1"/>
          </p:cNvSpPr>
          <p:nvPr>
            <p:ph type="title"/>
          </p:nvPr>
        </p:nvSpPr>
        <p:spPr/>
        <p:txBody>
          <a:bodyPr/>
          <a:lstStyle/>
          <a:p>
            <a:r>
              <a:rPr lang="en-US" dirty="0"/>
              <a:t>2. Noise Removal</a:t>
            </a:r>
          </a:p>
        </p:txBody>
      </p:sp>
      <p:sp>
        <p:nvSpPr>
          <p:cNvPr id="3" name="Content Placeholder 2">
            <a:extLst>
              <a:ext uri="{FF2B5EF4-FFF2-40B4-BE49-F238E27FC236}">
                <a16:creationId xmlns:a16="http://schemas.microsoft.com/office/drawing/2014/main" id="{7D852C5D-38B6-4675-A05A-3831640145E5}"/>
              </a:ext>
            </a:extLst>
          </p:cNvPr>
          <p:cNvSpPr>
            <a:spLocks noGrp="1"/>
          </p:cNvSpPr>
          <p:nvPr>
            <p:ph sz="half" idx="2"/>
          </p:nvPr>
        </p:nvSpPr>
        <p:spPr/>
        <p:txBody>
          <a:bodyPr>
            <a:normAutofit/>
          </a:bodyPr>
          <a:lstStyle/>
          <a:p>
            <a:pPr>
              <a:buFont typeface="Arial" panose="020B0604020202020204" pitchFamily="34" charset="0"/>
              <a:buChar char="•"/>
            </a:pPr>
            <a:r>
              <a:rPr lang="en-US" sz="1200" dirty="0"/>
              <a:t>Using Median filter or Wiener filter.</a:t>
            </a:r>
          </a:p>
          <a:p>
            <a:pPr>
              <a:buFont typeface="Arial" panose="020B0604020202020204" pitchFamily="34" charset="0"/>
              <a:buChar char="•"/>
            </a:pPr>
            <a:r>
              <a:rPr lang="en-US" sz="1200" b="1" dirty="0"/>
              <a:t>Median filter</a:t>
            </a:r>
            <a:r>
              <a:rPr lang="en-US" sz="1200" dirty="0"/>
              <a:t>:</a:t>
            </a:r>
          </a:p>
          <a:p>
            <a:pPr marL="0" indent="0">
              <a:buNone/>
            </a:pPr>
            <a:r>
              <a:rPr lang="en-US" sz="1200" dirty="0"/>
              <a:t>  Effective for Salt and Pepper noise.</a:t>
            </a:r>
          </a:p>
          <a:p>
            <a:pPr marL="0" indent="0">
              <a:buNone/>
            </a:pPr>
            <a:r>
              <a:rPr lang="en-US" sz="1200" dirty="0"/>
              <a:t>  Works by moving pixel by pixel using window.</a:t>
            </a:r>
          </a:p>
          <a:p>
            <a:pPr>
              <a:buFont typeface="Arial" panose="020B0604020202020204" pitchFamily="34" charset="0"/>
              <a:buChar char="•"/>
            </a:pPr>
            <a:r>
              <a:rPr lang="en-US" sz="1200" b="1" dirty="0"/>
              <a:t>Wiener filter</a:t>
            </a:r>
            <a:r>
              <a:rPr lang="en-US" sz="1200" dirty="0"/>
              <a:t>:</a:t>
            </a:r>
          </a:p>
          <a:p>
            <a:pPr marL="0" indent="0">
              <a:buNone/>
            </a:pPr>
            <a:r>
              <a:rPr lang="en-US" sz="1200" dirty="0"/>
              <a:t>  For removing blur in image.</a:t>
            </a:r>
          </a:p>
          <a:p>
            <a:r>
              <a:rPr lang="en-US" sz="1200" u="sng" dirty="0"/>
              <a:t>Assumption</a:t>
            </a:r>
            <a:r>
              <a:rPr lang="en-US" sz="1200" dirty="0"/>
              <a:t>: signal and (additive) noise are stationary  linear stochastic process with known spectral characteristics or known autocorrelation and cross-correlation.</a:t>
            </a:r>
          </a:p>
          <a:p>
            <a:r>
              <a:rPr lang="en-US" sz="1200" u="sng" dirty="0"/>
              <a:t>Requirement</a:t>
            </a:r>
            <a:r>
              <a:rPr lang="en-US" sz="1200" dirty="0"/>
              <a:t>: the filter must be physically realizable/causal (this requirement can be dropped, resulting in a non-causal solution).</a:t>
            </a:r>
          </a:p>
          <a:p>
            <a:r>
              <a:rPr lang="en-US" sz="1200" u="sng" dirty="0"/>
              <a:t>Performance criterion</a:t>
            </a:r>
            <a:r>
              <a:rPr lang="en-US" sz="1200" dirty="0"/>
              <a:t>: minimum mean square error(MMSE).</a:t>
            </a:r>
          </a:p>
          <a:p>
            <a:pPr marL="0" indent="0">
              <a:buNone/>
            </a:pPr>
            <a:endParaRPr lang="en-US" dirty="0"/>
          </a:p>
        </p:txBody>
      </p:sp>
      <p:sp>
        <p:nvSpPr>
          <p:cNvPr id="8" name="Content Placeholder 7">
            <a:extLst>
              <a:ext uri="{FF2B5EF4-FFF2-40B4-BE49-F238E27FC236}">
                <a16:creationId xmlns:a16="http://schemas.microsoft.com/office/drawing/2014/main" id="{2DD37171-33F1-4E31-8256-9066412AD848}"/>
              </a:ext>
            </a:extLst>
          </p:cNvPr>
          <p:cNvSpPr>
            <a:spLocks noGrp="1"/>
          </p:cNvSpPr>
          <p:nvPr>
            <p:ph sz="half" idx="14"/>
          </p:nvPr>
        </p:nvSpPr>
        <p:spPr/>
        <p:txBody>
          <a:bodyPr>
            <a:normAutofit/>
          </a:bodyPr>
          <a:lstStyle/>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endParaRPr lang="en-US" sz="1200" dirty="0"/>
          </a:p>
          <a:p>
            <a:pPr marL="0" indent="0">
              <a:buNone/>
            </a:pPr>
            <a:r>
              <a:rPr lang="en-US" sz="1200" dirty="0"/>
              <a:t>                   Noise removal using Median filter.</a:t>
            </a:r>
          </a:p>
        </p:txBody>
      </p:sp>
      <p:pic>
        <p:nvPicPr>
          <p:cNvPr id="10" name="Picture 9">
            <a:extLst>
              <a:ext uri="{FF2B5EF4-FFF2-40B4-BE49-F238E27FC236}">
                <a16:creationId xmlns:a16="http://schemas.microsoft.com/office/drawing/2014/main" id="{5BC7D88D-AC2A-4CBD-BB48-66DA7949C9B4}"/>
              </a:ext>
            </a:extLst>
          </p:cNvPr>
          <p:cNvPicPr>
            <a:picLocks noChangeAspect="1"/>
          </p:cNvPicPr>
          <p:nvPr/>
        </p:nvPicPr>
        <p:blipFill>
          <a:blip r:embed="rId2"/>
          <a:stretch>
            <a:fillRect/>
          </a:stretch>
        </p:blipFill>
        <p:spPr>
          <a:xfrm>
            <a:off x="1186229" y="1736139"/>
            <a:ext cx="3427012" cy="1692861"/>
          </a:xfrm>
          <a:prstGeom prst="rect">
            <a:avLst/>
          </a:prstGeom>
        </p:spPr>
      </p:pic>
    </p:spTree>
    <p:extLst>
      <p:ext uri="{BB962C8B-B14F-4D97-AF65-F5344CB8AC3E}">
        <p14:creationId xmlns:p14="http://schemas.microsoft.com/office/powerpoint/2010/main" val="1483479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D1776-F121-4164-94D8-E68FFBDAFA78}"/>
              </a:ext>
            </a:extLst>
          </p:cNvPr>
          <p:cNvSpPr>
            <a:spLocks noGrp="1"/>
          </p:cNvSpPr>
          <p:nvPr>
            <p:ph type="title"/>
          </p:nvPr>
        </p:nvSpPr>
        <p:spPr/>
        <p:txBody>
          <a:bodyPr/>
          <a:lstStyle/>
          <a:p>
            <a:r>
              <a:rPr lang="en-US" u="sng" dirty="0"/>
              <a:t>Binarization</a:t>
            </a:r>
          </a:p>
        </p:txBody>
      </p:sp>
      <p:sp>
        <p:nvSpPr>
          <p:cNvPr id="3" name="Content Placeholder 2">
            <a:extLst>
              <a:ext uri="{FF2B5EF4-FFF2-40B4-BE49-F238E27FC236}">
                <a16:creationId xmlns:a16="http://schemas.microsoft.com/office/drawing/2014/main" id="{D367CE1E-8BE7-44C0-B9B4-6E81F6308B1A}"/>
              </a:ext>
            </a:extLst>
          </p:cNvPr>
          <p:cNvSpPr>
            <a:spLocks noGrp="1"/>
          </p:cNvSpPr>
          <p:nvPr>
            <p:ph sz="half" idx="2"/>
          </p:nvPr>
        </p:nvSpPr>
        <p:spPr/>
        <p:txBody>
          <a:bodyPr>
            <a:normAutofit/>
          </a:bodyPr>
          <a:lstStyle/>
          <a:p>
            <a:pPr lvl="0">
              <a:buFont typeface="Arial" panose="020B0604020202020204" pitchFamily="34" charset="0"/>
              <a:buChar char="•"/>
            </a:pPr>
            <a:r>
              <a:rPr lang="en-IN" sz="1200" dirty="0"/>
              <a:t>Image Binarization is the process of taking a grayscale image and converting it to black-and-white, reducing the information content from 256 shades of gray to 2: black and white, a binary image. This is sometimes known as </a:t>
            </a:r>
            <a:r>
              <a:rPr lang="en-IN" sz="1200" b="1" dirty="0"/>
              <a:t>Image Thresholding.</a:t>
            </a:r>
            <a:endParaRPr lang="en-IN" sz="1200" dirty="0"/>
          </a:p>
          <a:p>
            <a:pPr>
              <a:buFont typeface="Arial" panose="020B0604020202020204" pitchFamily="34" charset="0"/>
              <a:buChar char="•"/>
            </a:pPr>
            <a:r>
              <a:rPr lang="en-IN" sz="1200" dirty="0"/>
              <a:t>The aim of this technique is to compare the grey level of each pixel  with  threshold  value to  partition an  image  into  foreground  and  background.  If the pixel intensity is larger than threshold value then it is consider as 1 (white pixel) otherwise it is consider as 0 (black pixel).</a:t>
            </a:r>
          </a:p>
          <a:p>
            <a:pPr lvl="0">
              <a:buFont typeface="Arial" panose="020B0604020202020204" pitchFamily="34" charset="0"/>
              <a:buChar char="•"/>
            </a:pPr>
            <a:r>
              <a:rPr lang="en-IN" sz="1200" b="1" dirty="0"/>
              <a:t>Otsu method </a:t>
            </a:r>
            <a:r>
              <a:rPr lang="en-IN" sz="1200" dirty="0"/>
              <a:t>is a clustering based image thresholding. It works when the histogram is bimodal. The method basically tries to minimize the within class variance and at the same time it maximizes the between class variance, thus creating two classes, the background and the foreground.</a:t>
            </a:r>
            <a:endParaRPr lang="en-US" sz="1200" dirty="0"/>
          </a:p>
          <a:p>
            <a:endParaRPr lang="en-US" sz="1200" dirty="0"/>
          </a:p>
          <a:p>
            <a:pPr marL="0" indent="0">
              <a:buNone/>
            </a:pPr>
            <a:endParaRPr lang="en-US" sz="1200" dirty="0"/>
          </a:p>
          <a:p>
            <a:pPr marL="0" lvl="0" indent="0">
              <a:buNone/>
            </a:pPr>
            <a:endParaRPr lang="en-US" sz="1200" dirty="0"/>
          </a:p>
        </p:txBody>
      </p:sp>
      <p:pic>
        <p:nvPicPr>
          <p:cNvPr id="2050" name="Picture 2"/>
          <p:cNvPicPr>
            <a:picLocks noGrp="1" noChangeAspect="1" noChangeArrowheads="1"/>
          </p:cNvPicPr>
          <p:nvPr>
            <p:ph sz="half" idx="14"/>
          </p:nvPr>
        </p:nvPicPr>
        <p:blipFill>
          <a:blip r:embed="rId2"/>
          <a:srcRect l="14503" t="25248" r="40536" b="13001"/>
          <a:stretch>
            <a:fillRect/>
          </a:stretch>
        </p:blipFill>
        <p:spPr bwMode="auto">
          <a:xfrm>
            <a:off x="1310910" y="2160574"/>
            <a:ext cx="3069017" cy="2370966"/>
          </a:xfrm>
          <a:prstGeom prst="rect">
            <a:avLst/>
          </a:prstGeom>
          <a:noFill/>
          <a:ln w="9525">
            <a:noFill/>
            <a:miter lim="800000"/>
            <a:headEnd/>
            <a:tailEnd/>
          </a:ln>
          <a:effectLst/>
        </p:spPr>
      </p:pic>
      <p:sp>
        <p:nvSpPr>
          <p:cNvPr id="7" name="TextBox 6"/>
          <p:cNvSpPr txBox="1"/>
          <p:nvPr/>
        </p:nvSpPr>
        <p:spPr>
          <a:xfrm>
            <a:off x="2316480" y="4673601"/>
            <a:ext cx="1148080" cy="274320"/>
          </a:xfrm>
          <a:prstGeom prst="rect">
            <a:avLst/>
          </a:prstGeom>
          <a:noFill/>
        </p:spPr>
        <p:txBody>
          <a:bodyPr wrap="square" rtlCol="0">
            <a:spAutoFit/>
          </a:bodyPr>
          <a:lstStyle/>
          <a:p>
            <a:r>
              <a:rPr lang="en-IN" sz="1200" dirty="0"/>
              <a:t>Binarization</a:t>
            </a:r>
            <a:endParaRPr lang="en-US" sz="1200" dirty="0"/>
          </a:p>
        </p:txBody>
      </p:sp>
    </p:spTree>
    <p:extLst>
      <p:ext uri="{BB962C8B-B14F-4D97-AF65-F5344CB8AC3E}">
        <p14:creationId xmlns:p14="http://schemas.microsoft.com/office/powerpoint/2010/main" val="971813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9F4D2-A943-42C4-82B1-2E149BC667BB}"/>
              </a:ext>
            </a:extLst>
          </p:cNvPr>
          <p:cNvSpPr>
            <a:spLocks noGrp="1"/>
          </p:cNvSpPr>
          <p:nvPr>
            <p:ph type="title"/>
          </p:nvPr>
        </p:nvSpPr>
        <p:spPr/>
        <p:txBody>
          <a:bodyPr/>
          <a:lstStyle/>
          <a:p>
            <a:r>
              <a:rPr lang="en-US" u="sng" dirty="0"/>
              <a:t>Thinning</a:t>
            </a:r>
          </a:p>
        </p:txBody>
      </p:sp>
      <p:sp>
        <p:nvSpPr>
          <p:cNvPr id="3" name="Content Placeholder 2">
            <a:extLst>
              <a:ext uri="{FF2B5EF4-FFF2-40B4-BE49-F238E27FC236}">
                <a16:creationId xmlns:a16="http://schemas.microsoft.com/office/drawing/2014/main" id="{9F1DB0DE-B8A5-4E21-9EB6-B01E358C6746}"/>
              </a:ext>
            </a:extLst>
          </p:cNvPr>
          <p:cNvSpPr>
            <a:spLocks noGrp="1"/>
          </p:cNvSpPr>
          <p:nvPr>
            <p:ph sz="half" idx="2"/>
          </p:nvPr>
        </p:nvSpPr>
        <p:spPr/>
        <p:txBody>
          <a:bodyPr/>
          <a:lstStyle/>
          <a:p>
            <a:pPr lvl="0">
              <a:buFont typeface="Arial" panose="020B0604020202020204" pitchFamily="34" charset="0"/>
              <a:buChar char="•"/>
            </a:pPr>
            <a:r>
              <a:rPr lang="en-IN" sz="1200" dirty="0"/>
              <a:t> </a:t>
            </a:r>
            <a:r>
              <a:rPr lang="en-US" sz="1200" dirty="0"/>
              <a:t>Thinning is a morphological operation that is used to remove selected foreground pixels from binary images. It can be used for several applications, but is particularly useful for skeletonization by reducing all lines to single pixel thickness.</a:t>
            </a:r>
          </a:p>
          <a:p>
            <a:pPr lvl="0">
              <a:buFont typeface="Arial" panose="020B0604020202020204" pitchFamily="34" charset="0"/>
              <a:buChar char="•"/>
            </a:pPr>
            <a:r>
              <a:rPr lang="en-US" sz="1200" dirty="0"/>
              <a:t> Thinning is normally only applied to binary images, and produces another binary image as output. </a:t>
            </a:r>
            <a:r>
              <a:rPr lang="en-IN" sz="1200" dirty="0"/>
              <a:t>The thinning of an image </a:t>
            </a:r>
            <a:r>
              <a:rPr lang="en-IN" sz="1200" i="1" dirty="0"/>
              <a:t>I</a:t>
            </a:r>
            <a:r>
              <a:rPr lang="en-IN" sz="1200" dirty="0"/>
              <a:t> by a structuring element </a:t>
            </a:r>
            <a:r>
              <a:rPr lang="en-IN" sz="1200" i="1" dirty="0"/>
              <a:t>J</a:t>
            </a:r>
            <a:r>
              <a:rPr lang="en-IN" sz="1200" dirty="0"/>
              <a:t> is:</a:t>
            </a:r>
            <a:endParaRPr lang="en-US" sz="1200" dirty="0"/>
          </a:p>
          <a:p>
            <a:pPr lvl="0">
              <a:buNone/>
            </a:pPr>
            <a:r>
              <a:rPr lang="en-US" sz="1200" b="1" dirty="0"/>
              <a:t>   thin (I,J) = I- hit_or_miss (I,J)</a:t>
            </a:r>
            <a:endParaRPr lang="en-US" sz="1200" dirty="0"/>
          </a:p>
          <a:p>
            <a:r>
              <a:rPr lang="en-IN" sz="1200" dirty="0"/>
              <a:t>where the subtraction is a </a:t>
            </a:r>
            <a:r>
              <a:rPr lang="en-IN" sz="1200" i="1" dirty="0"/>
              <a:t>logical subtraction</a:t>
            </a:r>
            <a:r>
              <a:rPr lang="en-IN" sz="1200" dirty="0"/>
              <a:t> defined by-  </a:t>
            </a:r>
            <a:r>
              <a:rPr lang="en-US" sz="1200" b="1" dirty="0"/>
              <a:t>X-Y = X Ո NOT Y</a:t>
            </a:r>
          </a:p>
          <a:p>
            <a:pPr>
              <a:buFont typeface="Arial" panose="020B0604020202020204" pitchFamily="34" charset="0"/>
              <a:buChar char="•"/>
            </a:pPr>
            <a:r>
              <a:rPr lang="en-IN" sz="1200" dirty="0"/>
              <a:t>The behaviour of a thinning algorithm is determined by its structuring element. Structuring elements are policies which define the situations at which foreground pixels will be set to background and hence deleted. </a:t>
            </a:r>
          </a:p>
          <a:p>
            <a:pPr>
              <a:buNone/>
            </a:pPr>
            <a:endParaRPr lang="en-US" dirty="0"/>
          </a:p>
        </p:txBody>
      </p:sp>
      <p:pic>
        <p:nvPicPr>
          <p:cNvPr id="3075" name="Picture 3"/>
          <p:cNvPicPr>
            <a:picLocks noGrp="1" noChangeAspect="1" noChangeArrowheads="1"/>
          </p:cNvPicPr>
          <p:nvPr>
            <p:ph sz="half" idx="14"/>
          </p:nvPr>
        </p:nvPicPr>
        <p:blipFill>
          <a:blip r:embed="rId2"/>
          <a:srcRect l="30972" t="43490" r="49381" b="32080"/>
          <a:stretch>
            <a:fillRect/>
          </a:stretch>
        </p:blipFill>
        <p:spPr bwMode="auto">
          <a:xfrm>
            <a:off x="1310640" y="2194560"/>
            <a:ext cx="3515360" cy="2458720"/>
          </a:xfrm>
          <a:prstGeom prst="rect">
            <a:avLst/>
          </a:prstGeom>
          <a:noFill/>
          <a:ln w="9525">
            <a:noFill/>
            <a:miter lim="800000"/>
            <a:headEnd/>
            <a:tailEnd/>
          </a:ln>
          <a:effectLst/>
        </p:spPr>
      </p:pic>
      <p:sp>
        <p:nvSpPr>
          <p:cNvPr id="5" name="TextBox 4"/>
          <p:cNvSpPr txBox="1"/>
          <p:nvPr/>
        </p:nvSpPr>
        <p:spPr>
          <a:xfrm>
            <a:off x="2499360" y="4754880"/>
            <a:ext cx="1219200" cy="307777"/>
          </a:xfrm>
          <a:prstGeom prst="rect">
            <a:avLst/>
          </a:prstGeom>
          <a:noFill/>
        </p:spPr>
        <p:txBody>
          <a:bodyPr wrap="square" rtlCol="0">
            <a:spAutoFit/>
          </a:bodyPr>
          <a:lstStyle/>
          <a:p>
            <a:r>
              <a:rPr lang="en-IN" sz="1400" dirty="0"/>
              <a:t>Thinning</a:t>
            </a:r>
            <a:endParaRPr lang="en-US" sz="1400" dirty="0"/>
          </a:p>
        </p:txBody>
      </p:sp>
    </p:spTree>
    <p:extLst>
      <p:ext uri="{BB962C8B-B14F-4D97-AF65-F5344CB8AC3E}">
        <p14:creationId xmlns:p14="http://schemas.microsoft.com/office/powerpoint/2010/main" val="174196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FF418-85FA-4C2B-947A-F0302943E440}"/>
              </a:ext>
            </a:extLst>
          </p:cNvPr>
          <p:cNvSpPr>
            <a:spLocks noGrp="1"/>
          </p:cNvSpPr>
          <p:nvPr>
            <p:ph type="title"/>
          </p:nvPr>
        </p:nvSpPr>
        <p:spPr/>
        <p:txBody>
          <a:bodyPr/>
          <a:lstStyle/>
          <a:p>
            <a:r>
              <a:rPr lang="en-US" u="sng" dirty="0"/>
              <a:t>Minutiae Extraction</a:t>
            </a:r>
          </a:p>
        </p:txBody>
      </p:sp>
      <p:sp>
        <p:nvSpPr>
          <p:cNvPr id="3" name="Content Placeholder 2">
            <a:extLst>
              <a:ext uri="{FF2B5EF4-FFF2-40B4-BE49-F238E27FC236}">
                <a16:creationId xmlns:a16="http://schemas.microsoft.com/office/drawing/2014/main" id="{0E737926-69A5-4EB9-A515-9D5C63427DBE}"/>
              </a:ext>
            </a:extLst>
          </p:cNvPr>
          <p:cNvSpPr>
            <a:spLocks noGrp="1"/>
          </p:cNvSpPr>
          <p:nvPr>
            <p:ph sz="half" idx="2"/>
          </p:nvPr>
        </p:nvSpPr>
        <p:spPr/>
        <p:txBody>
          <a:bodyPr/>
          <a:lstStyle/>
          <a:p>
            <a:pPr lvl="0">
              <a:buFont typeface="Arial" panose="020B0604020202020204" pitchFamily="34" charset="0"/>
              <a:buChar char="•"/>
            </a:pPr>
            <a:r>
              <a:rPr lang="en-IN" sz="1200" dirty="0"/>
              <a:t>Most of the fingerprint extraction and matching techniques restrict the set of features to two types of minutiae: ridge endings and ridge bifurcations. A good quality fingerprint typically contains about 40–100 minutiae.</a:t>
            </a:r>
            <a:endParaRPr lang="en-US" sz="1200" dirty="0"/>
          </a:p>
          <a:p>
            <a:pPr lvl="0">
              <a:buFont typeface="Arial" panose="020B0604020202020204" pitchFamily="34" charset="0"/>
              <a:buChar char="•"/>
            </a:pPr>
            <a:r>
              <a:rPr lang="en-IN" sz="1200" dirty="0"/>
              <a:t>In a latent or partial fingerprint, the number of minutiae is much less (approximately 20 to 30). More complex fingerprint features can be expressed as a combination of these two basic features. For example, an enclosure can be considered a collection of two bifurcations and a short ridge can be considered a pair of ridge endings.</a:t>
            </a:r>
            <a:endParaRPr lang="en-US" sz="1200" dirty="0"/>
          </a:p>
          <a:p>
            <a:pPr lvl="0"/>
            <a:endParaRPr lang="en-US" sz="1200" dirty="0"/>
          </a:p>
          <a:p>
            <a:endParaRPr lang="en-US" dirty="0"/>
          </a:p>
        </p:txBody>
      </p:sp>
      <p:pic>
        <p:nvPicPr>
          <p:cNvPr id="6" name="Content Placeholder 5">
            <a:extLst>
              <a:ext uri="{FF2B5EF4-FFF2-40B4-BE49-F238E27FC236}">
                <a16:creationId xmlns:a16="http://schemas.microsoft.com/office/drawing/2014/main" id="{1B6D7C58-34F9-4AEB-9CDA-EA02E4B34C37}"/>
              </a:ext>
            </a:extLst>
          </p:cNvPr>
          <p:cNvPicPr>
            <a:picLocks noGrp="1" noChangeAspect="1"/>
          </p:cNvPicPr>
          <p:nvPr>
            <p:ph sz="half" idx="14"/>
          </p:nvPr>
        </p:nvPicPr>
        <p:blipFill>
          <a:blip r:embed="rId2"/>
          <a:srcRect r="152" b="18433"/>
          <a:stretch>
            <a:fillRect/>
          </a:stretch>
        </p:blipFill>
        <p:spPr>
          <a:xfrm>
            <a:off x="796475" y="1284330"/>
            <a:ext cx="4423225" cy="1801770"/>
          </a:xfrm>
        </p:spPr>
      </p:pic>
      <p:sp>
        <p:nvSpPr>
          <p:cNvPr id="9" name="TextBox 8"/>
          <p:cNvSpPr txBox="1"/>
          <p:nvPr/>
        </p:nvSpPr>
        <p:spPr>
          <a:xfrm>
            <a:off x="883920" y="3223260"/>
            <a:ext cx="1775460" cy="276999"/>
          </a:xfrm>
          <a:prstGeom prst="rect">
            <a:avLst/>
          </a:prstGeom>
          <a:noFill/>
        </p:spPr>
        <p:txBody>
          <a:bodyPr wrap="square" rtlCol="0">
            <a:spAutoFit/>
          </a:bodyPr>
          <a:lstStyle/>
          <a:p>
            <a:r>
              <a:rPr lang="en-IN" sz="1200" dirty="0"/>
              <a:t>Ridge Bifurcation </a:t>
            </a:r>
            <a:endParaRPr lang="en-US" sz="1200" dirty="0"/>
          </a:p>
        </p:txBody>
      </p:sp>
      <p:sp>
        <p:nvSpPr>
          <p:cNvPr id="10" name="TextBox 9"/>
          <p:cNvSpPr txBox="1"/>
          <p:nvPr/>
        </p:nvSpPr>
        <p:spPr>
          <a:xfrm>
            <a:off x="3581400" y="3223260"/>
            <a:ext cx="1188720" cy="276999"/>
          </a:xfrm>
          <a:prstGeom prst="rect">
            <a:avLst/>
          </a:prstGeom>
          <a:noFill/>
        </p:spPr>
        <p:txBody>
          <a:bodyPr wrap="square" rtlCol="0">
            <a:spAutoFit/>
          </a:bodyPr>
          <a:lstStyle/>
          <a:p>
            <a:r>
              <a:rPr lang="en-IN" sz="1200" dirty="0"/>
              <a:t>Ridge ending</a:t>
            </a:r>
            <a:endParaRPr lang="en-US" sz="1200" dirty="0"/>
          </a:p>
        </p:txBody>
      </p:sp>
      <p:sp>
        <p:nvSpPr>
          <p:cNvPr id="3074" name="AutoShape 2" descr="A new approach for fingerprint recognition in very large databa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A new approach for fingerprint recognition in very large databa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A new approach for fingerprint recognition in very large databas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9" name="Picture 7"/>
          <p:cNvPicPr>
            <a:picLocks noChangeAspect="1" noChangeArrowheads="1"/>
          </p:cNvPicPr>
          <p:nvPr/>
        </p:nvPicPr>
        <p:blipFill>
          <a:blip r:embed="rId3"/>
          <a:srcRect l="51063" t="35223" r="29125" b="43111"/>
          <a:stretch>
            <a:fillRect/>
          </a:stretch>
        </p:blipFill>
        <p:spPr bwMode="auto">
          <a:xfrm>
            <a:off x="1577340" y="3893820"/>
            <a:ext cx="3124200" cy="1921826"/>
          </a:xfrm>
          <a:prstGeom prst="rect">
            <a:avLst/>
          </a:prstGeom>
          <a:noFill/>
          <a:ln w="9525">
            <a:noFill/>
            <a:miter lim="800000"/>
            <a:headEnd/>
            <a:tailEnd/>
          </a:ln>
          <a:effectLst/>
        </p:spPr>
      </p:pic>
    </p:spTree>
    <p:extLst>
      <p:ext uri="{BB962C8B-B14F-4D97-AF65-F5344CB8AC3E}">
        <p14:creationId xmlns:p14="http://schemas.microsoft.com/office/powerpoint/2010/main" val="265649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u="sng" dirty="0"/>
              <a:t>Minutiae extractor result </a:t>
            </a:r>
            <a:endParaRPr lang="en-US" u="sng" dirty="0"/>
          </a:p>
        </p:txBody>
      </p:sp>
      <p:pic>
        <p:nvPicPr>
          <p:cNvPr id="4098" name="Picture 2"/>
          <p:cNvPicPr>
            <a:picLocks noGrp="1" noChangeAspect="1" noChangeArrowheads="1"/>
          </p:cNvPicPr>
          <p:nvPr>
            <p:ph idx="1"/>
          </p:nvPr>
        </p:nvPicPr>
        <p:blipFill>
          <a:blip r:embed="rId2"/>
          <a:srcRect l="36787" t="39023" r="38600" b="8467"/>
          <a:stretch>
            <a:fillRect/>
          </a:stretch>
        </p:blipFill>
        <p:spPr bwMode="auto">
          <a:xfrm>
            <a:off x="4693920" y="2232660"/>
            <a:ext cx="2316480" cy="2743200"/>
          </a:xfrm>
          <a:prstGeom prst="rect">
            <a:avLst/>
          </a:prstGeom>
          <a:noFill/>
          <a:ln w="9525">
            <a:noFill/>
            <a:miter lim="800000"/>
            <a:headEnd/>
            <a:tailEnd/>
          </a:ln>
          <a:effectLst/>
        </p:spPr>
      </p:pic>
      <p:sp>
        <p:nvSpPr>
          <p:cNvPr id="5" name="TextBox 4"/>
          <p:cNvSpPr txBox="1"/>
          <p:nvPr/>
        </p:nvSpPr>
        <p:spPr>
          <a:xfrm>
            <a:off x="8150860" y="2194560"/>
            <a:ext cx="2529840" cy="646331"/>
          </a:xfrm>
          <a:prstGeom prst="rect">
            <a:avLst/>
          </a:prstGeom>
          <a:noFill/>
        </p:spPr>
        <p:txBody>
          <a:bodyPr wrap="square" rtlCol="0">
            <a:spAutoFit/>
          </a:bodyPr>
          <a:lstStyle/>
          <a:p>
            <a:pPr>
              <a:buFont typeface="Wingdings" pitchFamily="2" charset="2"/>
              <a:buChar char="q"/>
            </a:pPr>
            <a:r>
              <a:rPr lang="en-IN" dirty="0">
                <a:solidFill>
                  <a:srgbClr val="01047D"/>
                </a:solidFill>
              </a:rPr>
              <a:t>Ridge bifurcations</a:t>
            </a:r>
            <a:r>
              <a:rPr lang="en-IN" dirty="0"/>
              <a:t> </a:t>
            </a:r>
          </a:p>
          <a:p>
            <a:pPr>
              <a:buFont typeface="Wingdings" pitchFamily="2" charset="2"/>
              <a:buChar char="q"/>
            </a:pPr>
            <a:r>
              <a:rPr lang="en-IN" dirty="0">
                <a:solidFill>
                  <a:srgbClr val="FF0000"/>
                </a:solidFill>
              </a:rPr>
              <a:t>Ridge endings</a:t>
            </a:r>
            <a:endParaRPr lang="en-US" dirty="0">
              <a:solidFill>
                <a:srgbClr val="FF0000"/>
              </a:solidFill>
            </a:endParaRPr>
          </a:p>
        </p:txBody>
      </p:sp>
      <p:pic>
        <p:nvPicPr>
          <p:cNvPr id="1026" name="Picture 2"/>
          <p:cNvPicPr>
            <a:picLocks noChangeAspect="1" noChangeArrowheads="1"/>
          </p:cNvPicPr>
          <p:nvPr/>
        </p:nvPicPr>
        <p:blipFill>
          <a:blip r:embed="rId3"/>
          <a:srcRect l="43500" t="37333" r="43938" b="35334"/>
          <a:stretch>
            <a:fillRect/>
          </a:stretch>
        </p:blipFill>
        <p:spPr bwMode="auto">
          <a:xfrm>
            <a:off x="1744979" y="2194560"/>
            <a:ext cx="2222717" cy="2781300"/>
          </a:xfrm>
          <a:prstGeom prst="rect">
            <a:avLst/>
          </a:prstGeom>
          <a:noFill/>
          <a:ln w="9525">
            <a:noFill/>
            <a:miter lim="800000"/>
            <a:headEnd/>
            <a:tailEnd/>
          </a:ln>
          <a:effectLst/>
        </p:spPr>
      </p:pic>
      <p:sp>
        <p:nvSpPr>
          <p:cNvPr id="7" name="Right Arrow 6"/>
          <p:cNvSpPr/>
          <p:nvPr/>
        </p:nvSpPr>
        <p:spPr>
          <a:xfrm>
            <a:off x="4030980" y="3604260"/>
            <a:ext cx="655320" cy="3581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TextBox 7"/>
          <p:cNvSpPr txBox="1"/>
          <p:nvPr/>
        </p:nvSpPr>
        <p:spPr>
          <a:xfrm>
            <a:off x="2087880" y="5090160"/>
            <a:ext cx="1584960" cy="276999"/>
          </a:xfrm>
          <a:prstGeom prst="rect">
            <a:avLst/>
          </a:prstGeom>
          <a:noFill/>
        </p:spPr>
        <p:txBody>
          <a:bodyPr wrap="square" rtlCol="0">
            <a:spAutoFit/>
          </a:bodyPr>
          <a:lstStyle/>
          <a:p>
            <a:r>
              <a:rPr lang="en-IN" sz="1200" dirty="0"/>
              <a:t>Fingerprint image</a:t>
            </a:r>
            <a:endParaRPr lang="en-US" sz="1200" dirty="0"/>
          </a:p>
        </p:txBody>
      </p:sp>
      <p:sp>
        <p:nvSpPr>
          <p:cNvPr id="9" name="TextBox 8"/>
          <p:cNvSpPr txBox="1"/>
          <p:nvPr/>
        </p:nvSpPr>
        <p:spPr>
          <a:xfrm>
            <a:off x="5029200" y="5090160"/>
            <a:ext cx="1813560" cy="276999"/>
          </a:xfrm>
          <a:prstGeom prst="rect">
            <a:avLst/>
          </a:prstGeom>
          <a:noFill/>
        </p:spPr>
        <p:txBody>
          <a:bodyPr wrap="square" rtlCol="0">
            <a:spAutoFit/>
          </a:bodyPr>
          <a:lstStyle/>
          <a:p>
            <a:r>
              <a:rPr lang="en-IN" sz="1200" dirty="0"/>
              <a:t>Extracted minutiae</a:t>
            </a:r>
            <a:endParaRPr lang="en-US" sz="1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97280" y="1600201"/>
            <a:ext cx="10058400" cy="2560320"/>
          </a:xfrm>
        </p:spPr>
        <p:txBody>
          <a:bodyPr>
            <a:normAutofit/>
          </a:bodyPr>
          <a:lstStyle/>
          <a:p>
            <a:pPr>
              <a:buNone/>
            </a:pPr>
            <a:r>
              <a:rPr lang="en-IN" sz="1200" dirty="0"/>
              <a:t>  Overall, a set of reliable techniques have implemented for fingerprint image enhancement and minutiae extraction as an efficient minutiae extraction method leads to provide a better platform for matching techniques. These techniques can then be used to facilitate further study of the statistics of fingerprints.</a:t>
            </a:r>
          </a:p>
          <a:p>
            <a:pPr>
              <a:buNone/>
            </a:pPr>
            <a:r>
              <a:rPr lang="en-US" sz="1200" dirty="0"/>
              <a:t>  The fingerprints still contain a few spurious Minutiae, especially in the high-curvature regions. To overcome this problem, a better model for the continuous phase of fingerprints of any pattern type should be developed. To obtain reconstructed fingerprint that are even more consistent with the original fingerprints, ridge frequency and minutiae type should be utilized. </a:t>
            </a:r>
          </a:p>
          <a:p>
            <a:pPr>
              <a:buNone/>
            </a:pPr>
            <a:r>
              <a:rPr lang="en-IN" sz="1200" dirty="0"/>
              <a:t>  The future scope of the work is to match the extracted minutiae from the fingerprint by removal of false minutiae, which may get extracted due to the low quality of fingerprint, in order to uniquely identify an individual. Also, to improve the quality of the image either by improving the hardware to capture the image or by improving the image enhancement techniques so that the input image to the thinning stage could be made better which can improve the future stages and the final outcome.</a:t>
            </a:r>
            <a:endParaRPr lang="en-US" sz="1200" dirty="0"/>
          </a:p>
        </p:txBody>
      </p:sp>
      <p:sp>
        <p:nvSpPr>
          <p:cNvPr id="3" name="Title 2"/>
          <p:cNvSpPr>
            <a:spLocks noGrp="1"/>
          </p:cNvSpPr>
          <p:nvPr>
            <p:ph type="title"/>
          </p:nvPr>
        </p:nvSpPr>
        <p:spPr/>
        <p:txBody>
          <a:bodyPr/>
          <a:lstStyle/>
          <a:p>
            <a:r>
              <a:rPr lang="en-IN" u="sng" dirty="0"/>
              <a:t>Future scope and advancements</a:t>
            </a:r>
            <a:endParaRPr lang="en-US" u="sng" dirty="0"/>
          </a:p>
        </p:txBody>
      </p:sp>
      <p:pic>
        <p:nvPicPr>
          <p:cNvPr id="4" name="Picture 3" descr="fp.jpg"/>
          <p:cNvPicPr>
            <a:picLocks noChangeAspect="1"/>
          </p:cNvPicPr>
          <p:nvPr/>
        </p:nvPicPr>
        <p:blipFill>
          <a:blip r:embed="rId2"/>
          <a:stretch>
            <a:fillRect/>
          </a:stretch>
        </p:blipFill>
        <p:spPr>
          <a:xfrm>
            <a:off x="3843910" y="3888419"/>
            <a:ext cx="3814189" cy="204756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529DE2-AB66-46D3-80B9-F247A66C2FDE}"/>
              </a:ext>
            </a:extLst>
          </p:cNvPr>
          <p:cNvPicPr>
            <a:picLocks noGrp="1" noChangeAspect="1"/>
          </p:cNvPicPr>
          <p:nvPr>
            <p:ph idx="1"/>
          </p:nvPr>
        </p:nvPicPr>
        <p:blipFill>
          <a:blip r:embed="rId2"/>
          <a:stretch>
            <a:fillRect/>
          </a:stretch>
        </p:blipFill>
        <p:spPr>
          <a:xfrm>
            <a:off x="2365375" y="2108200"/>
            <a:ext cx="7521576" cy="3760788"/>
          </a:xfrm>
        </p:spPr>
      </p:pic>
      <p:sp>
        <p:nvSpPr>
          <p:cNvPr id="3" name="Title 2">
            <a:extLst>
              <a:ext uri="{FF2B5EF4-FFF2-40B4-BE49-F238E27FC236}">
                <a16:creationId xmlns:a16="http://schemas.microsoft.com/office/drawing/2014/main" id="{092BF340-ECD6-4A20-B7F0-1532D0DB2DB6}"/>
              </a:ext>
            </a:extLst>
          </p:cNvPr>
          <p:cNvSpPr>
            <a:spLocks noGrp="1"/>
          </p:cNvSpPr>
          <p:nvPr>
            <p:ph type="title"/>
          </p:nvPr>
        </p:nvSpPr>
        <p:spPr/>
        <p:txBody>
          <a:bodyPr/>
          <a:lstStyle/>
          <a:p>
            <a:r>
              <a:rPr lang="en-US" u="sng" dirty="0">
                <a:latin typeface="Arial Black" panose="020B0A04020102020204" pitchFamily="34" charset="0"/>
              </a:rPr>
              <a:t>Why fingerprint?</a:t>
            </a:r>
          </a:p>
        </p:txBody>
      </p:sp>
    </p:spTree>
    <p:extLst>
      <p:ext uri="{BB962C8B-B14F-4D97-AF65-F5344CB8AC3E}">
        <p14:creationId xmlns:p14="http://schemas.microsoft.com/office/powerpoint/2010/main" val="1318655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1A468-52CA-4DAD-A45D-C035D4E06ADF}"/>
              </a:ext>
            </a:extLst>
          </p:cNvPr>
          <p:cNvSpPr>
            <a:spLocks noGrp="1"/>
          </p:cNvSpPr>
          <p:nvPr>
            <p:ph type="title"/>
          </p:nvPr>
        </p:nvSpPr>
        <p:spPr>
          <a:xfrm>
            <a:off x="1097280" y="935251"/>
            <a:ext cx="10058400" cy="587584"/>
          </a:xfrm>
        </p:spPr>
        <p:txBody>
          <a:bodyPr/>
          <a:lstStyle/>
          <a:p>
            <a:r>
              <a:rPr lang="en-IN" u="sng" dirty="0"/>
              <a:t>applications</a:t>
            </a:r>
            <a:endParaRPr lang="en-US" u="sng" dirty="0"/>
          </a:p>
        </p:txBody>
      </p:sp>
      <p:sp>
        <p:nvSpPr>
          <p:cNvPr id="7" name="Content Placeholder 6"/>
          <p:cNvSpPr>
            <a:spLocks noGrp="1"/>
          </p:cNvSpPr>
          <p:nvPr>
            <p:ph idx="1"/>
          </p:nvPr>
        </p:nvSpPr>
        <p:spPr>
          <a:xfrm>
            <a:off x="1097280" y="1744980"/>
            <a:ext cx="10058400" cy="2217420"/>
          </a:xfrm>
        </p:spPr>
        <p:txBody>
          <a:bodyPr>
            <a:normAutofit fontScale="85000" lnSpcReduction="20000"/>
          </a:bodyPr>
          <a:lstStyle/>
          <a:p>
            <a:pPr>
              <a:buNone/>
            </a:pPr>
            <a:r>
              <a:rPr lang="en-IN" sz="1400" dirty="0"/>
              <a:t>  The fingerprint is the most important factor for authentication and authorization. The use of UID (User Identification) to test fingerprints at different places with different applications can make it feasible to examine the originality of the person presented. The applications involve:</a:t>
            </a:r>
          </a:p>
          <a:p>
            <a:pPr>
              <a:buClr>
                <a:schemeClr val="tx1"/>
              </a:buClr>
              <a:buFont typeface="Arial" pitchFamily="34" charset="0"/>
              <a:buChar char="•"/>
            </a:pPr>
            <a:r>
              <a:rPr lang="en-IN" sz="1400" dirty="0"/>
              <a:t>National ID systems</a:t>
            </a:r>
          </a:p>
          <a:p>
            <a:pPr>
              <a:buClr>
                <a:schemeClr val="tx1"/>
              </a:buClr>
              <a:buFont typeface="Arial" pitchFamily="34" charset="0"/>
              <a:buChar char="•"/>
            </a:pPr>
            <a:r>
              <a:rPr lang="en-IN" sz="1400" dirty="0"/>
              <a:t>Banking security</a:t>
            </a:r>
          </a:p>
          <a:p>
            <a:pPr>
              <a:buClr>
                <a:schemeClr val="tx1"/>
              </a:buClr>
              <a:buFont typeface="Arial" pitchFamily="34" charset="0"/>
              <a:buChar char="•"/>
            </a:pPr>
            <a:r>
              <a:rPr lang="en-IN" sz="1400" dirty="0"/>
              <a:t>Information system security</a:t>
            </a:r>
          </a:p>
          <a:p>
            <a:pPr>
              <a:buClr>
                <a:schemeClr val="tx1"/>
              </a:buClr>
              <a:buFont typeface="Arial" pitchFamily="34" charset="0"/>
              <a:buChar char="•"/>
            </a:pPr>
            <a:r>
              <a:rPr lang="en-IN" sz="1400" dirty="0"/>
              <a:t>Physical access control (e.g. at airports)</a:t>
            </a:r>
          </a:p>
          <a:p>
            <a:pPr>
              <a:buClr>
                <a:schemeClr val="tx1"/>
              </a:buClr>
              <a:buFont typeface="Arial" pitchFamily="34" charset="0"/>
              <a:buChar char="•"/>
            </a:pPr>
            <a:r>
              <a:rPr lang="en-IN" sz="1400" dirty="0"/>
              <a:t>Identification of criminals</a:t>
            </a:r>
          </a:p>
          <a:p>
            <a:pPr>
              <a:buNone/>
            </a:pPr>
            <a:endParaRPr lang="en-US" sz="1400" dirty="0"/>
          </a:p>
          <a:p>
            <a:endParaRPr lang="en-US" dirty="0"/>
          </a:p>
        </p:txBody>
      </p:sp>
      <p:pic>
        <p:nvPicPr>
          <p:cNvPr id="10" name="Picture 9" descr="aad.jpg"/>
          <p:cNvPicPr>
            <a:picLocks noChangeAspect="1"/>
          </p:cNvPicPr>
          <p:nvPr/>
        </p:nvPicPr>
        <p:blipFill>
          <a:blip r:embed="rId2"/>
          <a:stretch>
            <a:fillRect/>
          </a:stretch>
        </p:blipFill>
        <p:spPr>
          <a:xfrm>
            <a:off x="2053590" y="4381500"/>
            <a:ext cx="2769870" cy="1554480"/>
          </a:xfrm>
          <a:prstGeom prst="rect">
            <a:avLst/>
          </a:prstGeom>
        </p:spPr>
      </p:pic>
      <p:pic>
        <p:nvPicPr>
          <p:cNvPr id="11" name="Picture 10" descr="download.jpg"/>
          <p:cNvPicPr>
            <a:picLocks noChangeAspect="1"/>
          </p:cNvPicPr>
          <p:nvPr/>
        </p:nvPicPr>
        <p:blipFill>
          <a:blip r:embed="rId3"/>
          <a:stretch>
            <a:fillRect/>
          </a:stretch>
        </p:blipFill>
        <p:spPr>
          <a:xfrm>
            <a:off x="6682740" y="4288485"/>
            <a:ext cx="2560320" cy="1632256"/>
          </a:xfrm>
          <a:prstGeom prst="rect">
            <a:avLst/>
          </a:prstGeom>
        </p:spPr>
      </p:pic>
    </p:spTree>
    <p:extLst>
      <p:ext uri="{BB962C8B-B14F-4D97-AF65-F5344CB8AC3E}">
        <p14:creationId xmlns:p14="http://schemas.microsoft.com/office/powerpoint/2010/main" val="33797355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 </a:t>
            </a:r>
            <a:endParaRPr lang="en-US" dirty="0"/>
          </a:p>
        </p:txBody>
      </p:sp>
      <p:sp>
        <p:nvSpPr>
          <p:cNvPr id="3" name="Subtitle 2"/>
          <p:cNvSpPr>
            <a:spLocks noGrp="1"/>
          </p:cNvSpPr>
          <p:nvPr>
            <p:ph type="subTitle" idx="1"/>
          </p:nvPr>
        </p:nvSpPr>
        <p:spPr/>
        <p:txBody>
          <a:bodyPr/>
          <a:lstStyle/>
          <a:p>
            <a:r>
              <a:rPr lang="en-IN" dirty="0"/>
              <a:t>  </a:t>
            </a:r>
            <a:endParaRPr lang="en-US" dirty="0"/>
          </a:p>
        </p:txBody>
      </p:sp>
      <p:pic>
        <p:nvPicPr>
          <p:cNvPr id="4" name="Picture 3" descr="thanks.jpg"/>
          <p:cNvPicPr>
            <a:picLocks noChangeAspect="1"/>
          </p:cNvPicPr>
          <p:nvPr/>
        </p:nvPicPr>
        <p:blipFill>
          <a:blip r:embed="rId2"/>
          <a:stretch>
            <a:fillRect/>
          </a:stretch>
        </p:blipFill>
        <p:spPr>
          <a:xfrm>
            <a:off x="3489960" y="1219200"/>
            <a:ext cx="4792980" cy="45110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D8B9E92-C927-4DF2-83DA-505E79FB7AA0}"/>
              </a:ext>
            </a:extLst>
          </p:cNvPr>
          <p:cNvSpPr>
            <a:spLocks noGrp="1"/>
          </p:cNvSpPr>
          <p:nvPr>
            <p:ph idx="1"/>
          </p:nvPr>
        </p:nvSpPr>
        <p:spPr>
          <a:xfrm>
            <a:off x="1075974" y="1747520"/>
            <a:ext cx="6812724" cy="4043679"/>
          </a:xfrm>
        </p:spPr>
        <p:txBody>
          <a:bodyPr>
            <a:normAutofit/>
          </a:bodyPr>
          <a:lstStyle/>
          <a:p>
            <a:pPr marL="457200" indent="-457200">
              <a:buClr>
                <a:schemeClr val="tx1"/>
              </a:buClr>
              <a:buNone/>
            </a:pPr>
            <a:r>
              <a:rPr lang="en-IN" sz="1200" dirty="0"/>
              <a:t>Fingerprints are the most widely used identification and security solution because of these reasons:</a:t>
            </a:r>
          </a:p>
          <a:p>
            <a:pPr marL="457200" indent="-457200">
              <a:buClr>
                <a:schemeClr val="tx1"/>
              </a:buClr>
              <a:buFont typeface="Arial" pitchFamily="34" charset="0"/>
              <a:buChar char="•"/>
            </a:pPr>
            <a:r>
              <a:rPr lang="en-IN" sz="1200" dirty="0"/>
              <a:t>No two fingerprints are exact same.</a:t>
            </a:r>
          </a:p>
          <a:p>
            <a:pPr marL="457200" indent="-457200">
              <a:buClr>
                <a:schemeClr val="tx1"/>
              </a:buClr>
              <a:buFont typeface="Arial" pitchFamily="34" charset="0"/>
              <a:buChar char="•"/>
            </a:pPr>
            <a:r>
              <a:rPr lang="en-IN" sz="1200" dirty="0"/>
              <a:t>Do not change with age or disease.</a:t>
            </a:r>
          </a:p>
          <a:p>
            <a:pPr marL="457200" indent="-457200">
              <a:buClr>
                <a:schemeClr val="tx1"/>
              </a:buClr>
              <a:buFont typeface="Arial" pitchFamily="34" charset="0"/>
              <a:buChar char="•"/>
            </a:pPr>
            <a:r>
              <a:rPr lang="en-IN" sz="1200" dirty="0"/>
              <a:t>Easy to acquire.</a:t>
            </a:r>
          </a:p>
          <a:p>
            <a:pPr marL="457200" indent="-457200">
              <a:buClr>
                <a:schemeClr val="tx1"/>
              </a:buClr>
              <a:buFont typeface="Arial" pitchFamily="34" charset="0"/>
              <a:buChar char="•"/>
            </a:pPr>
            <a:r>
              <a:rPr lang="en-IN" sz="1200" dirty="0"/>
              <a:t>Fast to work with and identify.</a:t>
            </a:r>
          </a:p>
          <a:p>
            <a:pPr marL="457200" indent="-457200">
              <a:buClr>
                <a:schemeClr val="tx1"/>
              </a:buClr>
              <a:buFont typeface="Arial" pitchFamily="34" charset="0"/>
              <a:buChar char="•"/>
            </a:pPr>
            <a:r>
              <a:rPr lang="en-IN" sz="1200" dirty="0"/>
              <a:t>Low storage requirements.</a:t>
            </a:r>
          </a:p>
        </p:txBody>
      </p:sp>
      <p:pic>
        <p:nvPicPr>
          <p:cNvPr id="9" name="Picture 8">
            <a:extLst>
              <a:ext uri="{FF2B5EF4-FFF2-40B4-BE49-F238E27FC236}">
                <a16:creationId xmlns:a16="http://schemas.microsoft.com/office/drawing/2014/main" id="{B9C0B501-466F-469C-9333-19C16AD1E5FC}"/>
              </a:ext>
            </a:extLst>
          </p:cNvPr>
          <p:cNvPicPr>
            <a:picLocks noChangeAspect="1"/>
          </p:cNvPicPr>
          <p:nvPr/>
        </p:nvPicPr>
        <p:blipFill>
          <a:blip r:embed="rId2"/>
          <a:stretch>
            <a:fillRect/>
          </a:stretch>
        </p:blipFill>
        <p:spPr>
          <a:xfrm>
            <a:off x="8403353" y="2263807"/>
            <a:ext cx="2615018" cy="2615018"/>
          </a:xfrm>
          <a:prstGeom prst="rect">
            <a:avLst/>
          </a:prstGeom>
        </p:spPr>
      </p:pic>
    </p:spTree>
    <p:extLst>
      <p:ext uri="{BB962C8B-B14F-4D97-AF65-F5344CB8AC3E}">
        <p14:creationId xmlns:p14="http://schemas.microsoft.com/office/powerpoint/2010/main" val="4044890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E6D8-8A5F-483E-88CF-2198A2D5F27A}"/>
              </a:ext>
            </a:extLst>
          </p:cNvPr>
          <p:cNvSpPr>
            <a:spLocks noGrp="1"/>
          </p:cNvSpPr>
          <p:nvPr>
            <p:ph type="title"/>
          </p:nvPr>
        </p:nvSpPr>
        <p:spPr>
          <a:xfrm>
            <a:off x="670390" y="2997643"/>
            <a:ext cx="5588247" cy="587584"/>
          </a:xfrm>
        </p:spPr>
        <p:txBody>
          <a:bodyPr>
            <a:noAutofit/>
          </a:bodyPr>
          <a:lstStyle/>
          <a:p>
            <a:r>
              <a:rPr lang="en-US" u="sng" dirty="0">
                <a:latin typeface="Times New Roman" pitchFamily="18" charset="0"/>
                <a:cs typeface="Times New Roman" pitchFamily="18" charset="0"/>
              </a:rPr>
              <a:t>What is it to detect in fingerprint?</a:t>
            </a:r>
          </a:p>
        </p:txBody>
      </p:sp>
      <p:pic>
        <p:nvPicPr>
          <p:cNvPr id="5" name="Content Placeholder 4">
            <a:extLst>
              <a:ext uri="{FF2B5EF4-FFF2-40B4-BE49-F238E27FC236}">
                <a16:creationId xmlns:a16="http://schemas.microsoft.com/office/drawing/2014/main" id="{46B58885-861F-43B1-990D-D5596A9AFF28}"/>
              </a:ext>
            </a:extLst>
          </p:cNvPr>
          <p:cNvPicPr>
            <a:picLocks noGrp="1" noChangeAspect="1"/>
          </p:cNvPicPr>
          <p:nvPr>
            <p:ph sz="half" idx="2"/>
          </p:nvPr>
        </p:nvPicPr>
        <p:blipFill>
          <a:blip r:embed="rId2"/>
          <a:stretch>
            <a:fillRect/>
          </a:stretch>
        </p:blipFill>
        <p:spPr>
          <a:xfrm>
            <a:off x="7042150" y="1905000"/>
            <a:ext cx="3048000" cy="3048000"/>
          </a:xfrm>
        </p:spPr>
      </p:pic>
    </p:spTree>
    <p:extLst>
      <p:ext uri="{BB962C8B-B14F-4D97-AF65-F5344CB8AC3E}">
        <p14:creationId xmlns:p14="http://schemas.microsoft.com/office/powerpoint/2010/main" val="184584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F96A-E283-467C-BC92-C33C88B420B0}"/>
              </a:ext>
            </a:extLst>
          </p:cNvPr>
          <p:cNvSpPr>
            <a:spLocks noGrp="1"/>
          </p:cNvSpPr>
          <p:nvPr>
            <p:ph type="title"/>
          </p:nvPr>
        </p:nvSpPr>
        <p:spPr>
          <a:xfrm>
            <a:off x="635000" y="2050742"/>
            <a:ext cx="5460992" cy="2672178"/>
          </a:xfrm>
        </p:spPr>
        <p:txBody>
          <a:bodyPr/>
          <a:lstStyle/>
          <a:p>
            <a:r>
              <a:rPr lang="en-IN" sz="1200" dirty="0">
                <a:latin typeface="+mn-lt"/>
                <a:ea typeface="Ebrima" panose="02000000000000000000" pitchFamily="2" charset="0"/>
                <a:cs typeface="Ebrima" panose="02000000000000000000" pitchFamily="2" charset="0"/>
              </a:rPr>
              <a:t>A fingerprint is a distinct pattern of ridges and valleys on the finger surface of an individual. A </a:t>
            </a:r>
            <a:r>
              <a:rPr lang="en-IN" sz="1200" b="1" dirty="0">
                <a:latin typeface="+mn-lt"/>
                <a:ea typeface="Ebrima" panose="02000000000000000000" pitchFamily="2" charset="0"/>
                <a:cs typeface="Ebrima" panose="02000000000000000000" pitchFamily="2" charset="0"/>
              </a:rPr>
              <a:t>ridge</a:t>
            </a:r>
            <a:r>
              <a:rPr lang="en-IN" sz="1200" dirty="0">
                <a:latin typeface="+mn-lt"/>
                <a:ea typeface="Ebrima" panose="02000000000000000000" pitchFamily="2" charset="0"/>
                <a:cs typeface="Ebrima" panose="02000000000000000000" pitchFamily="2" charset="0"/>
              </a:rPr>
              <a:t> is defined to be a single curved segment whereas a </a:t>
            </a:r>
            <a:r>
              <a:rPr lang="en-IN" sz="1200" b="1" dirty="0">
                <a:latin typeface="+mn-lt"/>
                <a:ea typeface="Ebrima" panose="02000000000000000000" pitchFamily="2" charset="0"/>
                <a:cs typeface="Ebrima" panose="02000000000000000000" pitchFamily="2" charset="0"/>
              </a:rPr>
              <a:t>valley</a:t>
            </a:r>
            <a:r>
              <a:rPr lang="en-IN" sz="1200" dirty="0">
                <a:latin typeface="+mn-lt"/>
                <a:ea typeface="Ebrima" panose="02000000000000000000" pitchFamily="2" charset="0"/>
                <a:cs typeface="Ebrima" panose="02000000000000000000" pitchFamily="2" charset="0"/>
              </a:rPr>
              <a:t> is the area between two adjacent ridges. So, the dark areas of the fingerprint are called ridges and white area that exists between them is known as valleys.</a:t>
            </a:r>
            <a:endParaRPr lang="en-US" sz="1200" dirty="0">
              <a:latin typeface="+mn-lt"/>
              <a:ea typeface="Ebrima" panose="02000000000000000000" pitchFamily="2" charset="0"/>
              <a:cs typeface="Ebrima" panose="02000000000000000000" pitchFamily="2" charset="0"/>
            </a:endParaRPr>
          </a:p>
        </p:txBody>
      </p:sp>
      <p:pic>
        <p:nvPicPr>
          <p:cNvPr id="4" name="Content Placeholder 2">
            <a:extLst>
              <a:ext uri="{FF2B5EF4-FFF2-40B4-BE49-F238E27FC236}">
                <a16:creationId xmlns:a16="http://schemas.microsoft.com/office/drawing/2014/main" id="{D54A7A56-DAD0-4D12-B40C-D4CD1B114592}"/>
              </a:ext>
            </a:extLst>
          </p:cNvPr>
          <p:cNvPicPr>
            <a:picLocks noGrp="1" noChangeAspect="1"/>
          </p:cNvPicPr>
          <p:nvPr>
            <p:ph sz="half" idx="2"/>
          </p:nvPr>
        </p:nvPicPr>
        <p:blipFill>
          <a:blip r:embed="rId2"/>
          <a:stretch>
            <a:fillRect/>
          </a:stretch>
        </p:blipFill>
        <p:spPr>
          <a:xfrm>
            <a:off x="7102137" y="1462992"/>
            <a:ext cx="3888418" cy="3932016"/>
          </a:xfrm>
        </p:spPr>
      </p:pic>
    </p:spTree>
    <p:extLst>
      <p:ext uri="{BB962C8B-B14F-4D97-AF65-F5344CB8AC3E}">
        <p14:creationId xmlns:p14="http://schemas.microsoft.com/office/powerpoint/2010/main" val="25261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u="sng" dirty="0"/>
              <a:t>Types of fingerprint patterns</a:t>
            </a:r>
            <a:endParaRPr lang="en-US" u="sng" dirty="0"/>
          </a:p>
        </p:txBody>
      </p:sp>
      <p:pic>
        <p:nvPicPr>
          <p:cNvPr id="4" name="Picture 2"/>
          <p:cNvPicPr>
            <a:picLocks noGrp="1" noChangeAspect="1" noChangeArrowheads="1"/>
          </p:cNvPicPr>
          <p:nvPr>
            <p:ph idx="1"/>
          </p:nvPr>
        </p:nvPicPr>
        <p:blipFill>
          <a:blip r:embed="rId2"/>
          <a:srcRect l="18938" t="13778" r="19750" b="7667"/>
          <a:stretch>
            <a:fillRect/>
          </a:stretch>
        </p:blipFill>
        <p:spPr bwMode="auto">
          <a:xfrm>
            <a:off x="3242699" y="1765300"/>
            <a:ext cx="5218287" cy="3760788"/>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2A09EEBC-5E2C-D240-A5D6-6952B8392E49}"/>
              </a:ext>
            </a:extLst>
          </p:cNvPr>
          <p:cNvSpPr>
            <a:spLocks noGrp="1"/>
          </p:cNvSpPr>
          <p:nvPr>
            <p:ph sz="half" idx="2"/>
          </p:nvPr>
        </p:nvSpPr>
        <p:spPr>
          <a:xfrm>
            <a:off x="807868" y="1393794"/>
            <a:ext cx="4545182" cy="4521335"/>
          </a:xfrm>
        </p:spPr>
        <p:txBody>
          <a:bodyPr>
            <a:normAutofit fontScale="77500" lnSpcReduction="20000"/>
          </a:bodyPr>
          <a:lstStyle/>
          <a:p>
            <a:pPr lvl="0"/>
            <a:r>
              <a:rPr lang="en-IN" b="1" dirty="0"/>
              <a:t>Minutiae </a:t>
            </a:r>
            <a:r>
              <a:rPr lang="en-IN" dirty="0"/>
              <a:t>can be defined as the points where the ridge lines end or fork. So, the minutiae points are the local ridge discontinuities and can be of many types.</a:t>
            </a:r>
            <a:endParaRPr lang="en-US" dirty="0"/>
          </a:p>
          <a:p>
            <a:r>
              <a:rPr lang="en-IN" dirty="0"/>
              <a:t>These types are –</a:t>
            </a:r>
            <a:endParaRPr lang="en-US" dirty="0"/>
          </a:p>
          <a:p>
            <a:r>
              <a:rPr lang="en-IN" b="1" dirty="0"/>
              <a:t>Ridge ending</a:t>
            </a:r>
            <a:r>
              <a:rPr lang="en-IN" dirty="0"/>
              <a:t> is the point where the ridge ends suddenly.</a:t>
            </a:r>
            <a:endParaRPr lang="en-US" dirty="0"/>
          </a:p>
          <a:p>
            <a:r>
              <a:rPr lang="en-IN" b="1" dirty="0"/>
              <a:t>Ridge bifurcation </a:t>
            </a:r>
            <a:r>
              <a:rPr lang="en-IN" dirty="0"/>
              <a:t>is the point where a single ridge branches out into two or more ridges</a:t>
            </a:r>
            <a:endParaRPr lang="en-US" dirty="0"/>
          </a:p>
          <a:p>
            <a:r>
              <a:rPr lang="en-IN" b="1" dirty="0"/>
              <a:t>Ridge dots </a:t>
            </a:r>
            <a:r>
              <a:rPr lang="en-IN" dirty="0"/>
              <a:t>are very small ridges.</a:t>
            </a:r>
            <a:endParaRPr lang="en-US" dirty="0"/>
          </a:p>
          <a:p>
            <a:r>
              <a:rPr lang="en-IN" b="1" dirty="0"/>
              <a:t>Islands</a:t>
            </a:r>
            <a:r>
              <a:rPr lang="en-IN" dirty="0"/>
              <a:t> are slightly longer than dots and occupy a middle space between two diverging ridges.                           </a:t>
            </a:r>
            <a:endParaRPr lang="en-US" dirty="0"/>
          </a:p>
          <a:p>
            <a:r>
              <a:rPr lang="en-IN" b="1" dirty="0"/>
              <a:t>Ponds </a:t>
            </a:r>
            <a:r>
              <a:rPr lang="en-IN" dirty="0"/>
              <a:t>or </a:t>
            </a:r>
            <a:r>
              <a:rPr lang="en-IN" b="1" dirty="0"/>
              <a:t>Lakes</a:t>
            </a:r>
            <a:r>
              <a:rPr lang="en-IN" dirty="0"/>
              <a:t> are the empty space between two diverging ridges.</a:t>
            </a:r>
            <a:endParaRPr lang="en-US" dirty="0"/>
          </a:p>
          <a:p>
            <a:r>
              <a:rPr lang="en-IN" b="1" dirty="0"/>
              <a:t>Spurs </a:t>
            </a:r>
            <a:r>
              <a:rPr lang="en-IN" dirty="0"/>
              <a:t>is a notch protruding from a ridge.</a:t>
            </a:r>
            <a:endParaRPr lang="en-US" dirty="0"/>
          </a:p>
          <a:p>
            <a:r>
              <a:rPr lang="en-IN" b="1" dirty="0"/>
              <a:t>Bridges</a:t>
            </a:r>
            <a:r>
              <a:rPr lang="en-IN" dirty="0"/>
              <a:t> are the small ridges that join two longer adjacent ridges.</a:t>
            </a:r>
            <a:endParaRPr lang="en-US" dirty="0"/>
          </a:p>
          <a:p>
            <a:r>
              <a:rPr lang="en-IN" b="1" dirty="0"/>
              <a:t>Crossovers</a:t>
            </a:r>
            <a:r>
              <a:rPr lang="en-IN" dirty="0"/>
              <a:t> are formed when two ridges cross each other.</a:t>
            </a:r>
            <a:endParaRPr lang="en-US" dirty="0"/>
          </a:p>
        </p:txBody>
      </p:sp>
      <p:pic>
        <p:nvPicPr>
          <p:cNvPr id="27" name="Picture Placeholder 26" descr="Woman standing in front of a window on tablet">
            <a:extLst>
              <a:ext uri="{FF2B5EF4-FFF2-40B4-BE49-F238E27FC236}">
                <a16:creationId xmlns:a16="http://schemas.microsoft.com/office/drawing/2014/main" id="{1E23C3D4-3265-654A-93D6-FE4FDACECE7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a:off x="5924550" y="633875"/>
            <a:ext cx="5632450" cy="5591175"/>
          </a:xfrm>
        </p:spPr>
      </p:pic>
      <p:pic>
        <p:nvPicPr>
          <p:cNvPr id="11" name="Picture 10">
            <a:extLst>
              <a:ext uri="{FF2B5EF4-FFF2-40B4-BE49-F238E27FC236}">
                <a16:creationId xmlns:a16="http://schemas.microsoft.com/office/drawing/2014/main" id="{DF45FAE5-7538-49E2-BE68-D4A265E289F1}"/>
              </a:ext>
            </a:extLst>
          </p:cNvPr>
          <p:cNvPicPr>
            <a:picLocks noChangeAspect="1"/>
          </p:cNvPicPr>
          <p:nvPr/>
        </p:nvPicPr>
        <p:blipFill>
          <a:blip r:embed="rId3"/>
          <a:stretch>
            <a:fillRect/>
          </a:stretch>
        </p:blipFill>
        <p:spPr>
          <a:xfrm>
            <a:off x="5924550" y="632950"/>
            <a:ext cx="5632450" cy="5591175"/>
          </a:xfrm>
          <a:prstGeom prst="rect">
            <a:avLst/>
          </a:prstGeom>
        </p:spPr>
      </p:pic>
    </p:spTree>
    <p:extLst>
      <p:ext uri="{BB962C8B-B14F-4D97-AF65-F5344CB8AC3E}">
        <p14:creationId xmlns:p14="http://schemas.microsoft.com/office/powerpoint/2010/main" val="1255359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6" descr="SmartArt Process diagram">
            <a:extLst>
              <a:ext uri="{FF2B5EF4-FFF2-40B4-BE49-F238E27FC236}">
                <a16:creationId xmlns:a16="http://schemas.microsoft.com/office/drawing/2014/main" id="{668F23AC-E03A-498E-B416-C53303ABA132}"/>
              </a:ext>
            </a:extLst>
          </p:cNvPr>
          <p:cNvGraphicFramePr>
            <a:graphicFrameLocks noGrp="1"/>
          </p:cNvGraphicFramePr>
          <p:nvPr>
            <p:ph idx="1"/>
            <p:extLst>
              <p:ext uri="{D42A27DB-BD31-4B8C-83A1-F6EECF244321}">
                <p14:modId xmlns:p14="http://schemas.microsoft.com/office/powerpoint/2010/main" val="3561614973"/>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6531FB3-8761-4C62-A879-97C144611878}"/>
              </a:ext>
            </a:extLst>
          </p:cNvPr>
          <p:cNvSpPr>
            <a:spLocks noGrp="1"/>
          </p:cNvSpPr>
          <p:nvPr>
            <p:ph type="title"/>
          </p:nvPr>
        </p:nvSpPr>
        <p:spPr/>
        <p:txBody>
          <a:bodyPr/>
          <a:lstStyle/>
          <a:p>
            <a:r>
              <a:rPr lang="en-US" b="1" u="sng" dirty="0"/>
              <a:t>Steps involved in minutiae extraction</a:t>
            </a:r>
          </a:p>
        </p:txBody>
      </p:sp>
    </p:spTree>
    <p:extLst>
      <p:ext uri="{BB962C8B-B14F-4D97-AF65-F5344CB8AC3E}">
        <p14:creationId xmlns:p14="http://schemas.microsoft.com/office/powerpoint/2010/main" val="140209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p:txBody>
          <a:bodyPr/>
          <a:lstStyle/>
          <a:p>
            <a:r>
              <a:rPr lang="en-US" u="sng" dirty="0"/>
              <a:t>Image Acquisition</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p:txBody>
          <a:bodyPr/>
          <a:lstStyle/>
          <a:p>
            <a:pPr>
              <a:buFont typeface="Arial" panose="020B0604020202020204" pitchFamily="34" charset="0"/>
              <a:buChar char="•"/>
            </a:pPr>
            <a:r>
              <a:rPr lang="en-US" sz="1200" dirty="0"/>
              <a:t>It is defined as the action of retrieving the image from a hardware based source usually.</a:t>
            </a:r>
          </a:p>
          <a:p>
            <a:pPr>
              <a:buFont typeface="Arial" panose="020B0604020202020204" pitchFamily="34" charset="0"/>
              <a:buChar char="•"/>
            </a:pPr>
            <a:r>
              <a:rPr lang="en-US" sz="1200" dirty="0"/>
              <a:t>The incoming energy is transformed into a voltage by the combination of input electrical power and sensor material that is responsive to a particular type of energy being detected. The output voltage waveform is the response of the sensor.</a:t>
            </a:r>
          </a:p>
          <a:p>
            <a:pPr marL="0" indent="0">
              <a:buNone/>
            </a:pPr>
            <a:endParaRPr lang="en-US" dirty="0"/>
          </a:p>
        </p:txBody>
      </p:sp>
      <p:pic>
        <p:nvPicPr>
          <p:cNvPr id="10" name="Content Placeholder 9">
            <a:extLst>
              <a:ext uri="{FF2B5EF4-FFF2-40B4-BE49-F238E27FC236}">
                <a16:creationId xmlns:a16="http://schemas.microsoft.com/office/drawing/2014/main" id="{78A4EE16-A156-47EB-B448-BCCCBBB55EE5}"/>
              </a:ext>
            </a:extLst>
          </p:cNvPr>
          <p:cNvPicPr>
            <a:picLocks noGrp="1" noChangeAspect="1"/>
          </p:cNvPicPr>
          <p:nvPr>
            <p:ph sz="half" idx="14"/>
          </p:nvPr>
        </p:nvPicPr>
        <p:blipFill>
          <a:blip r:embed="rId2"/>
          <a:stretch>
            <a:fillRect/>
          </a:stretch>
        </p:blipFill>
        <p:spPr>
          <a:xfrm>
            <a:off x="656948" y="1978211"/>
            <a:ext cx="4537352" cy="2888878"/>
          </a:xfrm>
        </p:spPr>
      </p:pic>
    </p:spTree>
    <p:extLst>
      <p:ext uri="{BB962C8B-B14F-4D97-AF65-F5344CB8AC3E}">
        <p14:creationId xmlns:p14="http://schemas.microsoft.com/office/powerpoint/2010/main" val="4176208696"/>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Sales Pitch" id="{BA0280BF-E6B4-464B-BF28-F0D2A23065D1}" vid="{A1F0DEB3-06CD-4A85-8D08-B66BE056CE0F}"/>
    </a:ext>
  </a:extLst>
</a:theme>
</file>

<file path=docProps/app.xml><?xml version="1.0" encoding="utf-8"?>
<Properties xmlns="http://schemas.openxmlformats.org/officeDocument/2006/extended-properties" xmlns:vt="http://schemas.openxmlformats.org/officeDocument/2006/docPropsVTypes">
  <Template>Minimalist sales pitch</Template>
  <TotalTime>903</TotalTime>
  <Words>1562</Words>
  <Application>Microsoft Office PowerPoint</Application>
  <PresentationFormat>Widescreen</PresentationFormat>
  <Paragraphs>142</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Black</vt:lpstr>
      <vt:lpstr>Calibri</vt:lpstr>
      <vt:lpstr>Century Gothic</vt:lpstr>
      <vt:lpstr>Times New Roman</vt:lpstr>
      <vt:lpstr>Wingdings</vt:lpstr>
      <vt:lpstr>RetrospectVTI</vt:lpstr>
      <vt:lpstr>Fingerprint minutiae extraction</vt:lpstr>
      <vt:lpstr>Why fingerprint?</vt:lpstr>
      <vt:lpstr>PowerPoint Presentation</vt:lpstr>
      <vt:lpstr>What is it to detect in fingerprint?</vt:lpstr>
      <vt:lpstr>A fingerprint is a distinct pattern of ridges and valleys on the finger surface of an individual. A ridge is defined to be a single curved segment whereas a valley is the area between two adjacent ridges. So, the dark areas of the fingerprint are called ridges and white area that exists between them is known as valleys.</vt:lpstr>
      <vt:lpstr>Types of fingerprint patterns</vt:lpstr>
      <vt:lpstr>PowerPoint Presentation</vt:lpstr>
      <vt:lpstr>Steps involved in minutiae extraction</vt:lpstr>
      <vt:lpstr>Image Acquisition</vt:lpstr>
      <vt:lpstr>Sensors used for Image Acquisition</vt:lpstr>
      <vt:lpstr>Fingerprint Scanning</vt:lpstr>
      <vt:lpstr>Image Enhancement</vt:lpstr>
      <vt:lpstr>1. Contrast Correction</vt:lpstr>
      <vt:lpstr>2. Noise Removal</vt:lpstr>
      <vt:lpstr>Binarization</vt:lpstr>
      <vt:lpstr>Thinning</vt:lpstr>
      <vt:lpstr>Minutiae Extraction</vt:lpstr>
      <vt:lpstr>Minutiae extractor result </vt:lpstr>
      <vt:lpstr>Future scope and advancements</vt:lpstr>
      <vt:lpstr>applications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Fingerprint minutiae extraction</dc:title>
  <dc:creator>Nishant Prakash</dc:creator>
  <cp:lastModifiedBy>Nishant Prakash</cp:lastModifiedBy>
  <cp:revision>73</cp:revision>
  <dcterms:created xsi:type="dcterms:W3CDTF">2020-07-19T07:05:24Z</dcterms:created>
  <dcterms:modified xsi:type="dcterms:W3CDTF">2020-07-21T06:57:08Z</dcterms:modified>
</cp:coreProperties>
</file>